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76" r:id="rId22"/>
    <p:sldId id="277" r:id="rId23"/>
    <p:sldId id="279" r:id="rId24"/>
    <p:sldId id="280" r:id="rId25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D5CB6-A656-47AE-9C0D-BA4B55C64D7B}" v="5" dt="2025-04-10T05:23:45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pedroza" userId="b5a2b4061402170e" providerId="LiveId" clId="{575D5CB6-A656-47AE-9C0D-BA4B55C64D7B}"/>
    <pc:docChg chg="undo custSel modSld">
      <pc:chgData name="nancy pedroza" userId="b5a2b4061402170e" providerId="LiveId" clId="{575D5CB6-A656-47AE-9C0D-BA4B55C64D7B}" dt="2025-04-11T14:25:51.611" v="1388" actId="20577"/>
      <pc:docMkLst>
        <pc:docMk/>
      </pc:docMkLst>
      <pc:sldChg chg="modSp mod">
        <pc:chgData name="nancy pedroza" userId="b5a2b4061402170e" providerId="LiveId" clId="{575D5CB6-A656-47AE-9C0D-BA4B55C64D7B}" dt="2025-04-10T20:48:00.755" v="483" actId="1076"/>
        <pc:sldMkLst>
          <pc:docMk/>
          <pc:sldMk cId="2699578231" sldId="272"/>
        </pc:sldMkLst>
        <pc:picChg chg="mod">
          <ac:chgData name="nancy pedroza" userId="b5a2b4061402170e" providerId="LiveId" clId="{575D5CB6-A656-47AE-9C0D-BA4B55C64D7B}" dt="2025-04-10T20:48:00.755" v="483" actId="1076"/>
          <ac:picMkLst>
            <pc:docMk/>
            <pc:sldMk cId="2699578231" sldId="272"/>
            <ac:picMk id="4" creationId="{00000000-0000-0000-0000-000000000000}"/>
          </ac:picMkLst>
        </pc:picChg>
      </pc:sldChg>
      <pc:sldChg chg="modSp mod">
        <pc:chgData name="nancy pedroza" userId="b5a2b4061402170e" providerId="LiveId" clId="{575D5CB6-A656-47AE-9C0D-BA4B55C64D7B}" dt="2025-04-10T23:48:26.194" v="1173" actId="20577"/>
        <pc:sldMkLst>
          <pc:docMk/>
          <pc:sldMk cId="2398367316" sldId="281"/>
        </pc:sldMkLst>
        <pc:spChg chg="mod">
          <ac:chgData name="nancy pedroza" userId="b5a2b4061402170e" providerId="LiveId" clId="{575D5CB6-A656-47AE-9C0D-BA4B55C64D7B}" dt="2025-04-10T23:48:03.320" v="1168" actId="20577"/>
          <ac:spMkLst>
            <pc:docMk/>
            <pc:sldMk cId="2398367316" sldId="281"/>
            <ac:spMk id="4" creationId="{FB913A3C-2DFF-3D58-EE35-9CB7D80A71BF}"/>
          </ac:spMkLst>
        </pc:spChg>
        <pc:spChg chg="mod">
          <ac:chgData name="nancy pedroza" userId="b5a2b4061402170e" providerId="LiveId" clId="{575D5CB6-A656-47AE-9C0D-BA4B55C64D7B}" dt="2025-04-10T23:48:26.194" v="1173" actId="20577"/>
          <ac:spMkLst>
            <pc:docMk/>
            <pc:sldMk cId="2398367316" sldId="281"/>
            <ac:spMk id="6" creationId="{62141022-EE36-8560-9B80-047B364EFA5A}"/>
          </ac:spMkLst>
        </pc:spChg>
      </pc:sldChg>
      <pc:sldChg chg="modSp mod">
        <pc:chgData name="nancy pedroza" userId="b5a2b4061402170e" providerId="LiveId" clId="{575D5CB6-A656-47AE-9C0D-BA4B55C64D7B}" dt="2025-04-11T13:53:46.534" v="1315" actId="20577"/>
        <pc:sldMkLst>
          <pc:docMk/>
          <pc:sldMk cId="3619567734" sldId="282"/>
        </pc:sldMkLst>
        <pc:spChg chg="mod">
          <ac:chgData name="nancy pedroza" userId="b5a2b4061402170e" providerId="LiveId" clId="{575D5CB6-A656-47AE-9C0D-BA4B55C64D7B}" dt="2025-04-10T05:34:51.806" v="480" actId="14100"/>
          <ac:spMkLst>
            <pc:docMk/>
            <pc:sldMk cId="3619567734" sldId="282"/>
            <ac:spMk id="3" creationId="{E1B8FED3-7F3B-2CB8-9027-8BD3EE656047}"/>
          </ac:spMkLst>
        </pc:spChg>
        <pc:spChg chg="mod">
          <ac:chgData name="nancy pedroza" userId="b5a2b4061402170e" providerId="LiveId" clId="{575D5CB6-A656-47AE-9C0D-BA4B55C64D7B}" dt="2025-04-11T13:52:59.950" v="1231" actId="20577"/>
          <ac:spMkLst>
            <pc:docMk/>
            <pc:sldMk cId="3619567734" sldId="282"/>
            <ac:spMk id="4" creationId="{8FFD9337-6F33-6DA9-6D25-251268044884}"/>
          </ac:spMkLst>
        </pc:spChg>
        <pc:spChg chg="mod">
          <ac:chgData name="nancy pedroza" userId="b5a2b4061402170e" providerId="LiveId" clId="{575D5CB6-A656-47AE-9C0D-BA4B55C64D7B}" dt="2025-04-10T05:34:31.421" v="478" actId="14100"/>
          <ac:spMkLst>
            <pc:docMk/>
            <pc:sldMk cId="3619567734" sldId="282"/>
            <ac:spMk id="5" creationId="{64226CE0-E926-E8D7-0A9E-852B5A3FA3B2}"/>
          </ac:spMkLst>
        </pc:spChg>
        <pc:spChg chg="mod">
          <ac:chgData name="nancy pedroza" userId="b5a2b4061402170e" providerId="LiveId" clId="{575D5CB6-A656-47AE-9C0D-BA4B55C64D7B}" dt="2025-04-11T13:53:46.534" v="1315" actId="20577"/>
          <ac:spMkLst>
            <pc:docMk/>
            <pc:sldMk cId="3619567734" sldId="282"/>
            <ac:spMk id="6" creationId="{55111562-C38E-57A3-39ED-82E8CB1BF255}"/>
          </ac:spMkLst>
        </pc:spChg>
      </pc:sldChg>
      <pc:sldChg chg="modSp mod">
        <pc:chgData name="nancy pedroza" userId="b5a2b4061402170e" providerId="LiveId" clId="{575D5CB6-A656-47AE-9C0D-BA4B55C64D7B}" dt="2025-04-11T14:24:57.928" v="1379" actId="20577"/>
        <pc:sldMkLst>
          <pc:docMk/>
          <pc:sldMk cId="1252213605" sldId="283"/>
        </pc:sldMkLst>
        <pc:spChg chg="mod">
          <ac:chgData name="nancy pedroza" userId="b5a2b4061402170e" providerId="LiveId" clId="{575D5CB6-A656-47AE-9C0D-BA4B55C64D7B}" dt="2025-04-11T14:23:23.682" v="1364" actId="20577"/>
          <ac:spMkLst>
            <pc:docMk/>
            <pc:sldMk cId="1252213605" sldId="283"/>
            <ac:spMk id="4" creationId="{FC99A7E9-2A2B-A97C-BE79-F798F0C5354D}"/>
          </ac:spMkLst>
        </pc:spChg>
        <pc:spChg chg="mod">
          <ac:chgData name="nancy pedroza" userId="b5a2b4061402170e" providerId="LiveId" clId="{575D5CB6-A656-47AE-9C0D-BA4B55C64D7B}" dt="2025-04-11T14:24:57.928" v="1379" actId="20577"/>
          <ac:spMkLst>
            <pc:docMk/>
            <pc:sldMk cId="1252213605" sldId="283"/>
            <ac:spMk id="6" creationId="{E65D915A-66B9-6899-98B5-588DC53E102C}"/>
          </ac:spMkLst>
        </pc:spChg>
      </pc:sldChg>
      <pc:sldChg chg="addSp modSp mod">
        <pc:chgData name="nancy pedroza" userId="b5a2b4061402170e" providerId="LiveId" clId="{575D5CB6-A656-47AE-9C0D-BA4B55C64D7B}" dt="2025-04-11T14:25:51.611" v="1388" actId="20577"/>
        <pc:sldMkLst>
          <pc:docMk/>
          <pc:sldMk cId="3135609333" sldId="284"/>
        </pc:sldMkLst>
        <pc:spChg chg="mod">
          <ac:chgData name="nancy pedroza" userId="b5a2b4061402170e" providerId="LiveId" clId="{575D5CB6-A656-47AE-9C0D-BA4B55C64D7B}" dt="2025-04-10T05:28:29.138" v="279" actId="14100"/>
          <ac:spMkLst>
            <pc:docMk/>
            <pc:sldMk cId="3135609333" sldId="284"/>
            <ac:spMk id="2" creationId="{3FF24E79-E7CA-D657-4903-834A49A1FB4E}"/>
          </ac:spMkLst>
        </pc:spChg>
        <pc:spChg chg="mod">
          <ac:chgData name="nancy pedroza" userId="b5a2b4061402170e" providerId="LiveId" clId="{575D5CB6-A656-47AE-9C0D-BA4B55C64D7B}" dt="2025-04-10T05:27:42.575" v="276" actId="255"/>
          <ac:spMkLst>
            <pc:docMk/>
            <pc:sldMk cId="3135609333" sldId="284"/>
            <ac:spMk id="3" creationId="{D13469AB-CC80-AD35-D4D6-75419F2EFECC}"/>
          </ac:spMkLst>
        </pc:spChg>
        <pc:spChg chg="mod">
          <ac:chgData name="nancy pedroza" userId="b5a2b4061402170e" providerId="LiveId" clId="{575D5CB6-A656-47AE-9C0D-BA4B55C64D7B}" dt="2025-04-11T14:25:40.597" v="1387" actId="20577"/>
          <ac:spMkLst>
            <pc:docMk/>
            <pc:sldMk cId="3135609333" sldId="284"/>
            <ac:spMk id="4" creationId="{4E30E263-6A21-1E70-5949-E123E91B5BFB}"/>
          </ac:spMkLst>
        </pc:spChg>
        <pc:spChg chg="mod">
          <ac:chgData name="nancy pedroza" userId="b5a2b4061402170e" providerId="LiveId" clId="{575D5CB6-A656-47AE-9C0D-BA4B55C64D7B}" dt="2025-04-10T05:28:15.891" v="277" actId="255"/>
          <ac:spMkLst>
            <pc:docMk/>
            <pc:sldMk cId="3135609333" sldId="284"/>
            <ac:spMk id="5" creationId="{637B1F06-F1D2-A096-8DE0-96E1CE802304}"/>
          </ac:spMkLst>
        </pc:spChg>
        <pc:spChg chg="mod">
          <ac:chgData name="nancy pedroza" userId="b5a2b4061402170e" providerId="LiveId" clId="{575D5CB6-A656-47AE-9C0D-BA4B55C64D7B}" dt="2025-04-11T14:25:51.611" v="1388" actId="20577"/>
          <ac:spMkLst>
            <pc:docMk/>
            <pc:sldMk cId="3135609333" sldId="284"/>
            <ac:spMk id="6" creationId="{F4A5FF49-92FD-2603-34C1-A61511475EA0}"/>
          </ac:spMkLst>
        </pc:spChg>
        <pc:picChg chg="add mod">
          <ac:chgData name="nancy pedroza" userId="b5a2b4061402170e" providerId="LiveId" clId="{575D5CB6-A656-47AE-9C0D-BA4B55C64D7B}" dt="2025-04-10T05:23:08.561" v="159"/>
          <ac:picMkLst>
            <pc:docMk/>
            <pc:sldMk cId="3135609333" sldId="284"/>
            <ac:picMk id="7" creationId="{FD10239F-A4F5-0EB2-EB75-FE08D16B6E20}"/>
          </ac:picMkLst>
        </pc:picChg>
        <pc:picChg chg="add mod">
          <ac:chgData name="nancy pedroza" userId="b5a2b4061402170e" providerId="LiveId" clId="{575D5CB6-A656-47AE-9C0D-BA4B55C64D7B}" dt="2025-04-10T05:23:13.932" v="160"/>
          <ac:picMkLst>
            <pc:docMk/>
            <pc:sldMk cId="3135609333" sldId="284"/>
            <ac:picMk id="8" creationId="{3C9C8E5A-8B88-A609-66AF-113B83834F56}"/>
          </ac:picMkLst>
        </pc:picChg>
        <pc:picChg chg="add mod">
          <ac:chgData name="nancy pedroza" userId="b5a2b4061402170e" providerId="LiveId" clId="{575D5CB6-A656-47AE-9C0D-BA4B55C64D7B}" dt="2025-04-10T05:23:23.011" v="161"/>
          <ac:picMkLst>
            <pc:docMk/>
            <pc:sldMk cId="3135609333" sldId="284"/>
            <ac:picMk id="9" creationId="{49C172F5-B305-C1A3-FE60-122F5A0B1976}"/>
          </ac:picMkLst>
        </pc:picChg>
        <pc:picChg chg="add mod">
          <ac:chgData name="nancy pedroza" userId="b5a2b4061402170e" providerId="LiveId" clId="{575D5CB6-A656-47AE-9C0D-BA4B55C64D7B}" dt="2025-04-10T05:23:33.503" v="162"/>
          <ac:picMkLst>
            <pc:docMk/>
            <pc:sldMk cId="3135609333" sldId="284"/>
            <ac:picMk id="10" creationId="{F6AF0C42-B518-2BE6-62DA-42A15C2FF88F}"/>
          </ac:picMkLst>
        </pc:picChg>
        <pc:picChg chg="add mod">
          <ac:chgData name="nancy pedroza" userId="b5a2b4061402170e" providerId="LiveId" clId="{575D5CB6-A656-47AE-9C0D-BA4B55C64D7B}" dt="2025-04-10T05:23:45.365" v="163"/>
          <ac:picMkLst>
            <pc:docMk/>
            <pc:sldMk cId="3135609333" sldId="284"/>
            <ac:picMk id="11" creationId="{4BB2F16B-D888-5B73-41B9-92F898FB9C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648B0-C2D9-482C-BDC3-FE5393DFA69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CFAE0-4905-4677-A49A-4E44734B6B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1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FAE0-4905-4677-A49A-4E44734B6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00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214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61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62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978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119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236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307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75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469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849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876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642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3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904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E59A-66B3-4FF2-B6C5-FF94430597ED}" type="datetimeFigureOut">
              <a:rPr lang="es-CO" smtClean="0"/>
              <a:t>20/03/2026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95DB96-E151-43A3-BBBD-B746E74D6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80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NORMATIVIDAD/DECRETO%20AMENAZADOS%20DPTO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6.png"/><Relationship Id="rId5" Type="http://schemas.openxmlformats.org/officeDocument/2006/relationships/image" Target="../media/image22.jpg"/><Relationship Id="rId10" Type="http://schemas.openxmlformats.org/officeDocument/2006/relationships/image" Target="../media/image5.png"/><Relationship Id="rId4" Type="http://schemas.openxmlformats.org/officeDocument/2006/relationships/image" Target="../media/image21.jp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TRIZ%20EN%20BLANCO%20AMENAZADOS%20Y-O%20DESPLAZADOS-%20FECODE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hyperlink" Target="A%20ti%20maestro%20Full%20HD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NORMATIVIDAD/circular%2075%20MEN%20Traslados%20Doc.%20Seguridad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447921" y="590885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 CALI - VALLE DEL CAUCA - MARZO 2O DE 2025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34342" r="59756" b="38311"/>
          <a:stretch/>
        </p:blipFill>
        <p:spPr>
          <a:xfrm>
            <a:off x="792118" y="192787"/>
            <a:ext cx="3022601" cy="172265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92200" y="1868760"/>
            <a:ext cx="91117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r>
              <a:rPr lang="es-CO" sz="3600" b="1" dirty="0"/>
              <a:t>SOCIALIZACIÓN DECRETO 1782 DE 2013</a:t>
            </a:r>
          </a:p>
          <a:p>
            <a:endParaRPr lang="es-CO" dirty="0"/>
          </a:p>
          <a:p>
            <a:pPr algn="ctr"/>
            <a:r>
              <a:rPr lang="es-CO" sz="2800" dirty="0"/>
              <a:t>NANCY PEDROZA NIETO</a:t>
            </a:r>
          </a:p>
          <a:p>
            <a:pPr algn="ctr"/>
            <a:r>
              <a:rPr lang="es-CO" sz="2800" dirty="0"/>
              <a:t>MARÍA MARGARITA DELGADO RAMIREZ</a:t>
            </a:r>
          </a:p>
          <a:p>
            <a:pPr algn="ctr"/>
            <a:r>
              <a:rPr lang="es-CO" sz="2800" dirty="0"/>
              <a:t>DIANA LORENA GIRON</a:t>
            </a:r>
          </a:p>
          <a:p>
            <a:pPr algn="ctr"/>
            <a:r>
              <a:rPr lang="es-CO" sz="2800"/>
              <a:t>LIBARDO OIDOR MOSQUERA.</a:t>
            </a:r>
            <a:endParaRPr lang="es-CO" sz="2800" dirty="0"/>
          </a:p>
          <a:p>
            <a:pPr algn="ctr"/>
            <a:endParaRPr lang="es-CO" sz="1600" dirty="0"/>
          </a:p>
          <a:p>
            <a:pPr algn="ctr"/>
            <a:r>
              <a:rPr lang="es-CO" sz="2800" dirty="0"/>
              <a:t>Representantes Comité Amenazados Valle y Cali- SUTEV</a:t>
            </a:r>
            <a:endParaRPr lang="en-U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D3820A-13CE-54E9-F597-A69DBFBCC6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672"/>
          <a:stretch/>
        </p:blipFill>
        <p:spPr>
          <a:xfrm>
            <a:off x="7081883" y="611756"/>
            <a:ext cx="2364842" cy="15643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C74BEE1-841B-24A9-3E41-5103E1CC2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358" y="611756"/>
            <a:ext cx="2364842" cy="14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2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677152" y="1340338"/>
            <a:ext cx="8836382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 b="1" dirty="0">
              <a:solidFill>
                <a:schemeClr val="tx1"/>
              </a:solidFill>
            </a:endParaRPr>
          </a:p>
          <a:p>
            <a:pPr algn="ctr"/>
            <a:r>
              <a:rPr lang="es-CO" sz="2400" b="1" dirty="0">
                <a:solidFill>
                  <a:schemeClr val="tx1"/>
                </a:solidFill>
              </a:rPr>
              <a:t>CASOS REMITIDOS POR COMPETENCIA A OTRAS AUTORIDADES</a:t>
            </a:r>
          </a:p>
          <a:p>
            <a:pPr algn="ctr"/>
            <a:endParaRPr lang="es-CO" sz="3800" b="1" dirty="0">
              <a:solidFill>
                <a:schemeClr val="tx1"/>
              </a:solidFill>
            </a:endParaRP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1495355" y="1973063"/>
            <a:ext cx="8162995" cy="491830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</a:rPr>
              <a:t>	   Extorsión </a:t>
            </a:r>
          </a:p>
          <a:p>
            <a:pPr algn="ctr"/>
            <a:r>
              <a:rPr lang="es-CO" sz="2400" dirty="0">
                <a:solidFill>
                  <a:schemeClr val="tx1"/>
                </a:solidFill>
              </a:rPr>
              <a:t>      		</a:t>
            </a:r>
          </a:p>
          <a:p>
            <a:pPr algn="ctr"/>
            <a:endParaRPr lang="es-CO" dirty="0">
              <a:solidFill>
                <a:schemeClr val="tx1"/>
              </a:solidFill>
            </a:endParaRPr>
          </a:p>
          <a:p>
            <a:pPr algn="ctr"/>
            <a:r>
              <a:rPr lang="es-CO" sz="2400" dirty="0">
                <a:solidFill>
                  <a:schemeClr val="tx1"/>
                </a:solidFill>
              </a:rPr>
              <a:t>	    Situación de amenaza se deriva de situaciones 			familiares y/o personales</a:t>
            </a:r>
          </a:p>
          <a:p>
            <a:pPr algn="ctr"/>
            <a:endParaRPr lang="es-CO" dirty="0">
              <a:solidFill>
                <a:schemeClr val="tx1"/>
              </a:solidFill>
            </a:endParaRPr>
          </a:p>
          <a:p>
            <a:pPr algn="ctr"/>
            <a:r>
              <a:rPr lang="es-CO" sz="2400" dirty="0">
                <a:solidFill>
                  <a:schemeClr val="tx1"/>
                </a:solidFill>
              </a:rPr>
              <a:t>	    Cuando la amenaza se deriva de la 					    colaboración frente a procesos judiciales</a:t>
            </a:r>
          </a:p>
          <a:p>
            <a:pPr algn="ctr"/>
            <a:endParaRPr lang="es-CO" dirty="0">
              <a:solidFill>
                <a:schemeClr val="tx1"/>
              </a:solidFill>
            </a:endParaRPr>
          </a:p>
          <a:p>
            <a:pPr algn="ctr"/>
            <a:r>
              <a:rPr lang="es-CO" sz="2400" dirty="0">
                <a:solidFill>
                  <a:schemeClr val="tx1"/>
                </a:solidFill>
              </a:rPr>
              <a:t>	    Casos de Violencia intrafamiliar</a:t>
            </a:r>
          </a:p>
          <a:p>
            <a:pPr algn="ctr"/>
            <a:endParaRPr lang="es-CO" sz="2400" dirty="0">
              <a:solidFill>
                <a:schemeClr val="tx1"/>
              </a:solidFill>
            </a:endParaRPr>
          </a:p>
          <a:p>
            <a:pPr algn="ctr"/>
            <a:r>
              <a:rPr lang="es-CO" sz="2400" dirty="0">
                <a:solidFill>
                  <a:schemeClr val="tx1"/>
                </a:solidFill>
              </a:rPr>
              <a:t>	    	Cuando se evidencia que la situación requiere 	      		de 	ayuda humanitaria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45" y="225292"/>
            <a:ext cx="1891381" cy="10357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17265"/>
          <a:stretch/>
        </p:blipFill>
        <p:spPr>
          <a:xfrm>
            <a:off x="1397484" y="2164801"/>
            <a:ext cx="952500" cy="8004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85" y="3109780"/>
            <a:ext cx="1266899" cy="7633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3" y="4050517"/>
            <a:ext cx="1358667" cy="763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0" t="10110" r="13542" b="10769"/>
          <a:stretch/>
        </p:blipFill>
        <p:spPr>
          <a:xfrm>
            <a:off x="1181266" y="5029671"/>
            <a:ext cx="985953" cy="9243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8" b="25855"/>
          <a:stretch/>
        </p:blipFill>
        <p:spPr>
          <a:xfrm>
            <a:off x="511601" y="6101875"/>
            <a:ext cx="2108487" cy="5783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FA9524-9A9D-6A05-40DD-BB163E60D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0285" y="205588"/>
            <a:ext cx="1627773" cy="9815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187496-0960-ADB6-A64F-48D4EE65E7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9193" y="114901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7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889001" y="1396360"/>
            <a:ext cx="8857466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CASOS REMITIDOS POR COMPETENCIA A OTRAS AUTORIDADES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274921" y="2051453"/>
            <a:ext cx="9471546" cy="5127313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dirty="0">
                <a:solidFill>
                  <a:schemeClr val="tx1"/>
                </a:solidFill>
              </a:rPr>
              <a:t>	</a:t>
            </a:r>
            <a:r>
              <a:rPr lang="es-CO" sz="2600" b="1" dirty="0">
                <a:solidFill>
                  <a:schemeClr val="tx1"/>
                </a:solidFill>
              </a:rPr>
              <a:t>APLICACIÓN CONVIVENCIA</a:t>
            </a:r>
          </a:p>
          <a:p>
            <a:pPr algn="ctr"/>
            <a:endParaRPr lang="es-CO" sz="2600" b="1" dirty="0">
              <a:solidFill>
                <a:schemeClr val="tx1"/>
              </a:solidFill>
            </a:endParaRP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Helvetica-Light"/>
              </a:rPr>
              <a:t>Cuando la Unidad Nacional de Protección evidencia que la situación de riesgo de los docentes se deriva de: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Helvetica-Ligh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Helvetica-Light"/>
              </a:rPr>
              <a:t>Diferencias con </a:t>
            </a:r>
            <a:r>
              <a:rPr lang="es-ES" sz="2400" b="1" dirty="0">
                <a:solidFill>
                  <a:schemeClr val="tx1"/>
                </a:solidFill>
                <a:latin typeface="Helvetica-Bold"/>
              </a:rPr>
              <a:t>padres de familia, acudientes, compañeros o el mismo estudiante.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400" b="1" dirty="0">
              <a:solidFill>
                <a:schemeClr val="tx1"/>
              </a:solidFill>
              <a:latin typeface="Helvetic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Helvetica-Light"/>
              </a:rPr>
              <a:t>Diferencias con </a:t>
            </a:r>
            <a:r>
              <a:rPr lang="es-ES" sz="2400" b="1" dirty="0">
                <a:solidFill>
                  <a:schemeClr val="tx1"/>
                </a:solidFill>
                <a:latin typeface="Helvetica-Bold"/>
              </a:rPr>
              <a:t>la comunidad educativa </a:t>
            </a:r>
            <a:r>
              <a:rPr lang="es-ES" sz="2400" dirty="0">
                <a:solidFill>
                  <a:schemeClr val="tx1"/>
                </a:solidFill>
                <a:latin typeface="Helvetica-Light"/>
              </a:rPr>
              <a:t>(Rectores, coordinadores, personal docente y </a:t>
            </a:r>
            <a:r>
              <a:rPr lang="en-US" sz="2400" dirty="0">
                <a:solidFill>
                  <a:schemeClr val="tx1"/>
                </a:solidFill>
                <a:latin typeface="Helvetica-Light"/>
              </a:rPr>
              <a:t>administrativo).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Helvetica-Ligh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Helvetica-Light"/>
              </a:rPr>
              <a:t>Diferencias con </a:t>
            </a:r>
            <a:r>
              <a:rPr lang="es-ES" sz="2400" b="1" dirty="0">
                <a:solidFill>
                  <a:schemeClr val="tx1"/>
                </a:solidFill>
                <a:latin typeface="Helvetica-Bold"/>
              </a:rPr>
              <a:t>la comunidad </a:t>
            </a:r>
            <a:r>
              <a:rPr lang="es-ES" sz="2400" dirty="0">
                <a:solidFill>
                  <a:schemeClr val="tx1"/>
                </a:solidFill>
                <a:latin typeface="Helvetica-Light"/>
              </a:rPr>
              <a:t>(vecinos del plantel, comunidad en general).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45" y="97672"/>
            <a:ext cx="1891381" cy="10357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378334-BF94-1819-7244-22D3E7B44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13" y="215387"/>
            <a:ext cx="1627773" cy="9815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E28B66-BAE0-940E-015F-8BD14F119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258" y="118747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0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605121" y="1127353"/>
            <a:ext cx="9471546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CASOS REMITIDOS POR COMPETENCIA A OTRAS AUTORIDADES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484843" y="1471401"/>
            <a:ext cx="9471546" cy="5127313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dirty="0">
                <a:solidFill>
                  <a:schemeClr val="tx1"/>
                </a:solidFill>
              </a:rPr>
              <a:t>	</a:t>
            </a:r>
            <a:endParaRPr lang="es-CO" sz="1400" b="1" dirty="0">
              <a:solidFill>
                <a:schemeClr val="tx1"/>
              </a:solidFill>
            </a:endParaRPr>
          </a:p>
          <a:p>
            <a:pPr algn="ctr"/>
            <a:r>
              <a:rPr lang="es-ES" sz="2600" b="1" dirty="0">
                <a:solidFill>
                  <a:schemeClr val="tx1"/>
                </a:solidFill>
              </a:rPr>
              <a:t>DECRETO 1075 DEL 26 DE MAYO DE 2015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just"/>
            <a:r>
              <a:rPr lang="es-ES" sz="2300" b="1" dirty="0">
                <a:solidFill>
                  <a:schemeClr val="tx1"/>
                </a:solidFill>
              </a:rPr>
              <a:t>Artículo 2.4.5.1.5º  - T</a:t>
            </a:r>
            <a:r>
              <a:rPr lang="es-ES" sz="2300" dirty="0">
                <a:solidFill>
                  <a:schemeClr val="tx1"/>
                </a:solidFill>
              </a:rPr>
              <a:t>raslados no sujetos al proceso ordinario - numeral 3 - se contempla la facultad de la </a:t>
            </a:r>
            <a:r>
              <a:rPr lang="en-US" sz="2300" dirty="0">
                <a:solidFill>
                  <a:schemeClr val="tx1"/>
                </a:solidFill>
              </a:rPr>
              <a:t>autoridad nominadora de </a:t>
            </a:r>
            <a:r>
              <a:rPr lang="en-US" sz="2300" b="1" dirty="0">
                <a:solidFill>
                  <a:schemeClr val="tx1"/>
                </a:solidFill>
              </a:rPr>
              <a:t>efectuar el traslado de docentes o directivos docentes </a:t>
            </a:r>
            <a:r>
              <a:rPr lang="en-US" sz="2300" dirty="0">
                <a:solidFill>
                  <a:schemeClr val="tx1"/>
                </a:solidFill>
              </a:rPr>
              <a:t>mediante acto </a:t>
            </a:r>
            <a:r>
              <a:rPr lang="es-ES" sz="2300" dirty="0">
                <a:solidFill>
                  <a:schemeClr val="tx1"/>
                </a:solidFill>
              </a:rPr>
              <a:t>debidamente motivado en aquellos casos en que se verifique la </a:t>
            </a:r>
            <a:r>
              <a:rPr lang="es-ES" sz="2300" i="1" dirty="0">
                <a:solidFill>
                  <a:schemeClr val="tx1"/>
                </a:solidFill>
              </a:rPr>
              <a:t>“</a:t>
            </a:r>
            <a:r>
              <a:rPr lang="es-ES" sz="2300" b="1" i="1" dirty="0">
                <a:solidFill>
                  <a:schemeClr val="tx1"/>
                </a:solidFill>
              </a:rPr>
              <a:t>necesidad de resolver un conflicto que afecte seriamente la convivencia dentro de un establecimiento educativo, por recomendación sustentada del </a:t>
            </a:r>
            <a:r>
              <a:rPr lang="en-US" sz="2300" b="1" i="1" dirty="0">
                <a:solidFill>
                  <a:schemeClr val="tx1"/>
                </a:solidFill>
              </a:rPr>
              <a:t>Consejo Directivo</a:t>
            </a:r>
            <a:r>
              <a:rPr lang="en-US" sz="2300" i="1" dirty="0">
                <a:solidFill>
                  <a:schemeClr val="tx1"/>
                </a:solidFill>
              </a:rPr>
              <a:t>”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300" dirty="0">
              <a:solidFill>
                <a:schemeClr val="tx1"/>
              </a:solidFill>
            </a:endParaRPr>
          </a:p>
          <a:p>
            <a:pPr algn="just"/>
            <a:r>
              <a:rPr lang="es-ES" sz="2300" dirty="0">
                <a:solidFill>
                  <a:schemeClr val="tx1"/>
                </a:solidFill>
              </a:rPr>
              <a:t>Si bien dichas situaciones se derivan de su ejercicio como educadores, no se evidencia ninguna relación con el conflicto armado, sino con escenarios de intolerancia.</a:t>
            </a:r>
            <a:endParaRPr lang="es-CO" sz="23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61" y="0"/>
            <a:ext cx="1576565" cy="10663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4C466A-2C4B-C8FB-F95E-2174BB34F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13" y="115710"/>
            <a:ext cx="1576565" cy="9506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53C650-6D1F-C7A3-FB42-8F1D0D9C2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586" y="73649"/>
            <a:ext cx="1731414" cy="95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6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1968499" y="1252585"/>
            <a:ext cx="6647667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800" b="1" dirty="0">
              <a:solidFill>
                <a:schemeClr val="tx1"/>
              </a:solidFill>
            </a:endParaRPr>
          </a:p>
          <a:p>
            <a:pPr algn="ctr"/>
            <a:r>
              <a:rPr lang="es-CO" sz="2400" b="1" dirty="0">
                <a:solidFill>
                  <a:schemeClr val="tx1"/>
                </a:solidFill>
              </a:rPr>
              <a:t>TRASLADO POR CONDICIÓN DE DESPLAZADO </a:t>
            </a:r>
          </a:p>
          <a:p>
            <a:pPr algn="ctr"/>
            <a:r>
              <a:rPr lang="es-CO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834592" y="1965474"/>
            <a:ext cx="9471546" cy="452792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</a:rPr>
              <a:t> Aplica a educadores oficiales con derechos de carrera</a:t>
            </a:r>
          </a:p>
          <a:p>
            <a:pPr algn="ctr"/>
            <a:r>
              <a:rPr lang="es-CO" sz="2800" b="1" dirty="0">
                <a:solidFill>
                  <a:schemeClr val="tx1"/>
                </a:solidFill>
              </a:rPr>
              <a:t>TRASLADO A OTRA ENTIDAD CERTIFICADA</a:t>
            </a: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45" y="85621"/>
            <a:ext cx="1891381" cy="1035756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042725" y="2752816"/>
            <a:ext cx="2233750" cy="852290"/>
          </a:xfrm>
          <a:prstGeom prst="roundRect">
            <a:avLst/>
          </a:prstGeom>
          <a:solidFill>
            <a:srgbClr val="CCFF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EDUCADOR EN CONDICIÓN DE DESPLAZAMIENTO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05121" y="3834445"/>
            <a:ext cx="3108959" cy="1390333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Solicitud a la CNSC de inclusión en el Banco de Datos de empleados de carrera de desplazados por razones de violencia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05122" y="5465412"/>
            <a:ext cx="3091668" cy="1268623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La CNSC verificará la inscripción en el RUV, solicitando la certificación de ello a la UARIV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840419" y="3000657"/>
            <a:ext cx="3566161" cy="1894326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Certificación entidad nominadora, donde conste vinculación en Propiedad, grado o nivel de inscripción en el escalafón, cargo que desempeña y tiempo de servicio.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956660" y="5072743"/>
            <a:ext cx="3566161" cy="1265803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Propuesta de 5 entidades territoriales, en orden de prioridad donde aspira a ser trasladado.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2239196" y="3593811"/>
            <a:ext cx="13063" cy="240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cxnSpLocks/>
          </p:cNvCxnSpPr>
          <p:nvPr/>
        </p:nvCxnSpPr>
        <p:spPr>
          <a:xfrm>
            <a:off x="2208732" y="5272691"/>
            <a:ext cx="12509" cy="164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cxnSpLocks/>
            <a:stCxn id="9" idx="3"/>
          </p:cNvCxnSpPr>
          <p:nvPr/>
        </p:nvCxnSpPr>
        <p:spPr>
          <a:xfrm flipV="1">
            <a:off x="3714080" y="3593811"/>
            <a:ext cx="1724298" cy="93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707092" y="4720234"/>
            <a:ext cx="1724298" cy="897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39FDFF2B-9C06-41BA-3375-1CE5C834A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25" y="112728"/>
            <a:ext cx="1627773" cy="98154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EBEC1E7-9F82-EC92-B1F2-37048B165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05" y="77540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0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2095499" y="1315862"/>
            <a:ext cx="6482567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800" b="1" dirty="0">
              <a:solidFill>
                <a:schemeClr val="tx1"/>
              </a:solidFill>
            </a:endParaRPr>
          </a:p>
          <a:p>
            <a:pPr algn="ctr"/>
            <a:r>
              <a:rPr lang="es-CO" sz="2400" b="1" dirty="0">
                <a:solidFill>
                  <a:schemeClr val="tx1"/>
                </a:solidFill>
              </a:rPr>
              <a:t>TRASLADO POR CONDICIÓN DE DESPLAZADO </a:t>
            </a:r>
          </a:p>
          <a:p>
            <a:pPr algn="ctr"/>
            <a:r>
              <a:rPr lang="es-CO" sz="2400" b="1" dirty="0">
                <a:solidFill>
                  <a:schemeClr val="tx1"/>
                </a:solidFill>
              </a:rPr>
              <a:t> </a:t>
            </a:r>
            <a:endParaRPr lang="es-CO" sz="4000" b="1" dirty="0">
              <a:solidFill>
                <a:schemeClr val="tx1"/>
              </a:solidFill>
            </a:endParaRP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725399" y="2159464"/>
            <a:ext cx="9471546" cy="452792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</a:rPr>
              <a:t> Aplica a educadores oficiales con derechos de carrera</a:t>
            </a:r>
          </a:p>
          <a:p>
            <a:pPr algn="ctr"/>
            <a:r>
              <a:rPr lang="es-CO" sz="2800" b="1" dirty="0">
                <a:solidFill>
                  <a:schemeClr val="tx1"/>
                </a:solidFill>
              </a:rPr>
              <a:t>TRASLADO A LA MISMA ENTIDAD CERTIFICADA</a:t>
            </a:r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45" y="124665"/>
            <a:ext cx="1891381" cy="1035756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463039" y="3059310"/>
            <a:ext cx="2233750" cy="978570"/>
          </a:xfrm>
          <a:prstGeom prst="roundRect">
            <a:avLst/>
          </a:prstGeom>
          <a:solidFill>
            <a:srgbClr val="CCFF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EDUCADOR EN CONDICIÓN DE DESPLAZAMIENTO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40526" y="4152234"/>
            <a:ext cx="3108959" cy="754256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Solicitud a la Entidad nominadora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031966" y="5199146"/>
            <a:ext cx="2951097" cy="1510180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La Entidad nominadora verificará la inscripción en el RUV, solicitando la certificación de ello a la UARIV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225143" y="5051404"/>
            <a:ext cx="4650377" cy="1679812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Reubicación del docente, expidiendo acto administrativo, lo cual debe comunicar a la CNSC para que ésta incorpore al educador en el Banco de Datos de empleados de carrera desplazados por razones de violencia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730367" y="3903514"/>
            <a:ext cx="3566161" cy="1039828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Propuesta de 5 municipios, en orden de prioridad donde aspira a ser trasladado.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Conector recto de flecha 4"/>
          <p:cNvCxnSpPr>
            <a:cxnSpLocks/>
          </p:cNvCxnSpPr>
          <p:nvPr/>
        </p:nvCxnSpPr>
        <p:spPr>
          <a:xfrm flipH="1">
            <a:off x="2475411" y="3911600"/>
            <a:ext cx="19595" cy="27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10" idx="0"/>
          </p:cNvCxnSpPr>
          <p:nvPr/>
        </p:nvCxnSpPr>
        <p:spPr>
          <a:xfrm>
            <a:off x="2507514" y="4809157"/>
            <a:ext cx="1" cy="389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cxnSpLocks/>
          </p:cNvCxnSpPr>
          <p:nvPr/>
        </p:nvCxnSpPr>
        <p:spPr>
          <a:xfrm>
            <a:off x="4049485" y="4480695"/>
            <a:ext cx="16808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10" idx="3"/>
          </p:cNvCxnSpPr>
          <p:nvPr/>
        </p:nvCxnSpPr>
        <p:spPr>
          <a:xfrm flipV="1">
            <a:off x="3983063" y="5856795"/>
            <a:ext cx="1242080" cy="97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8E730316-A0D0-D941-4C63-72AAD11EA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613" y="124665"/>
            <a:ext cx="1627773" cy="98154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BD6E560-3C7A-5D2A-8948-B7A0FFF82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708" y="54739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3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1261410" y="1304831"/>
            <a:ext cx="7777967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500" b="1" dirty="0">
                <a:solidFill>
                  <a:schemeClr val="tx1"/>
                </a:solidFill>
              </a:rPr>
              <a:t> </a:t>
            </a:r>
            <a:r>
              <a:rPr lang="es-CO" sz="2400" b="1" dirty="0">
                <a:solidFill>
                  <a:schemeClr val="tx1"/>
                </a:solidFill>
              </a:rPr>
              <a:t>COMPROBACIÓN DE RAZONES INFUNDADAS – Art. 18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414621" y="2156613"/>
            <a:ext cx="9471546" cy="4527927"/>
          </a:xfrm>
          <a:prstGeom prst="round2DiagRect">
            <a:avLst>
              <a:gd name="adj1" fmla="val 16667"/>
              <a:gd name="adj2" fmla="val 120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200" dirty="0">
                <a:solidFill>
                  <a:schemeClr val="tx1"/>
                </a:solidFill>
              </a:rPr>
              <a:t>Si efectuado el traslado de un educador, ya sea por la condición de amenazado o de desplazado, la autoridad nominadora de la entidad territorial de origen o de destino del educador, con el </a:t>
            </a:r>
            <a:r>
              <a:rPr lang="es-ES" sz="2200" b="1" dirty="0">
                <a:solidFill>
                  <a:schemeClr val="tx1"/>
                </a:solidFill>
              </a:rPr>
              <a:t>apoyo de los organismos estatales competentes, en especial de la Fiscalía General de la Nación</a:t>
            </a:r>
            <a:r>
              <a:rPr lang="es-ES" sz="2200" dirty="0">
                <a:solidFill>
                  <a:schemeClr val="tx1"/>
                </a:solidFill>
              </a:rPr>
              <a:t>, </a:t>
            </a:r>
            <a:r>
              <a:rPr lang="es-ES" sz="2200" b="1" dirty="0">
                <a:solidFill>
                  <a:schemeClr val="tx1"/>
                </a:solidFill>
              </a:rPr>
              <a:t>constata que las razones de la solicitud que originó el traslado fueron infundadas, falsas o inexistentes</a:t>
            </a:r>
            <a:r>
              <a:rPr lang="es-ES" sz="2200" dirty="0">
                <a:solidFill>
                  <a:schemeClr val="tx1"/>
                </a:solidFill>
              </a:rPr>
              <a:t>, el secretario de educación respectivo dará </a:t>
            </a:r>
            <a:r>
              <a:rPr lang="es-ES" sz="2200" b="1" dirty="0">
                <a:solidFill>
                  <a:schemeClr val="tx1"/>
                </a:solidFill>
              </a:rPr>
              <a:t>traslado a las instancias u órganos competentes para que inicien las acciones o medidas de tipo administrativo, penal y disciplinario pertinentes, respetando en todo caso el debido proceso. </a:t>
            </a:r>
          </a:p>
          <a:p>
            <a:pPr algn="just"/>
            <a:endParaRPr lang="es-ES" sz="1400" dirty="0">
              <a:solidFill>
                <a:schemeClr val="tx1"/>
              </a:solidFill>
            </a:endParaRPr>
          </a:p>
          <a:p>
            <a:pPr algn="just"/>
            <a:r>
              <a:rPr lang="es-ES" sz="2200" dirty="0">
                <a:solidFill>
                  <a:schemeClr val="tx1"/>
                </a:solidFill>
              </a:rPr>
              <a:t>La omisión de esta actuación por parte del secretario de educación, dará lugar a iniciar el correspondiente proceso disciplinario, sin perjuicio del ejercicio de la acción penal si a ello hubiere lugar. </a:t>
            </a:r>
            <a:endParaRPr lang="es-CO" sz="22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96" y="123610"/>
            <a:ext cx="1891381" cy="10357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C3D420-6BC6-2E73-A53E-E7731ECB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0" y="185678"/>
            <a:ext cx="1627773" cy="9815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F07C96-A61A-265C-EB82-2CBFD06E7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693" y="68414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1443486" y="1745314"/>
            <a:ext cx="7558740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COMITÉ DE SEGUIMIENTO  - Art. 21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262221" y="3264394"/>
            <a:ext cx="9471546" cy="3203331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s-CO" sz="2800" dirty="0">
              <a:solidFill>
                <a:schemeClr val="tx1"/>
              </a:solidFill>
            </a:endParaRPr>
          </a:p>
          <a:p>
            <a:pPr algn="ctr"/>
            <a:r>
              <a:rPr lang="es-CO" sz="2800" dirty="0">
                <a:solidFill>
                  <a:schemeClr val="tx1"/>
                </a:solidFill>
              </a:rPr>
              <a:t>En cada Entidad Territorial</a:t>
            </a: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s-CO" sz="2800" dirty="0">
                <a:solidFill>
                  <a:schemeClr val="tx1"/>
                </a:solidFill>
                <a:hlinkClick r:id="rId2" action="ppaction://hlinkfile"/>
              </a:rPr>
              <a:t>Decreto</a:t>
            </a:r>
            <a:r>
              <a:rPr lang="es-CO" sz="2800" dirty="0">
                <a:solidFill>
                  <a:schemeClr val="tx1"/>
                </a:solidFill>
              </a:rPr>
              <a:t> de la Gobernación del Valle del Cauca </a:t>
            </a:r>
          </a:p>
          <a:p>
            <a:pPr algn="ctr"/>
            <a:r>
              <a:rPr lang="es-CO" sz="2800" dirty="0">
                <a:solidFill>
                  <a:schemeClr val="tx1"/>
                </a:solidFill>
              </a:rPr>
              <a:t>No. 1-3-0725 del 15 de junio de 2018 – Conformación del Comité Departamental de Verificación y Seguimiento a los Traslados a Educadores Oficiales por Razones de Seguridad.</a:t>
            </a: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45" y="336060"/>
            <a:ext cx="1891381" cy="10357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F9D5E2-7473-759D-BFCE-1F0F81FCF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713" y="390275"/>
            <a:ext cx="1627773" cy="9815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CDC6DA-716F-88B1-7683-AFC0AAEA3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193" y="225669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1092200" y="1432328"/>
            <a:ext cx="7937499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COMITÉ DEPARTAMENTAL 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05121" y="1465762"/>
            <a:ext cx="9471546" cy="4985837"/>
          </a:xfrm>
          <a:prstGeom prst="round2DiagRect">
            <a:avLst>
              <a:gd name="adj1" fmla="val 16667"/>
              <a:gd name="adj2" fmla="val 179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89" y="132771"/>
            <a:ext cx="1891381" cy="10357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40" y="2165634"/>
            <a:ext cx="1406459" cy="14002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2" y="4690485"/>
            <a:ext cx="1412745" cy="14127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73" y="2142438"/>
            <a:ext cx="1364586" cy="14204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52" y="4674776"/>
            <a:ext cx="1669430" cy="11861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85" y="4468679"/>
            <a:ext cx="1435582" cy="14355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3" b="18950"/>
          <a:stretch/>
        </p:blipFill>
        <p:spPr>
          <a:xfrm>
            <a:off x="2490887" y="5797688"/>
            <a:ext cx="1933065" cy="7648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84" y="5586981"/>
            <a:ext cx="1130405" cy="116039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DC557F-B851-E64B-0AB4-AC7E1E06D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014" y="184962"/>
            <a:ext cx="1627773" cy="98154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207CDBC-5AAC-AABD-0D15-4095E52797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4995" y="2425250"/>
            <a:ext cx="1627773" cy="98154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2470356-ED8D-CF87-F52C-77437A07AA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2181" y="97314"/>
            <a:ext cx="1731414" cy="1146147"/>
          </a:xfrm>
          <a:prstGeom prst="rect">
            <a:avLst/>
          </a:prstGeom>
        </p:spPr>
      </p:pic>
      <p:sp>
        <p:nvSpPr>
          <p:cNvPr id="17" name="Redondear rectángulo de esquina diagonal 16"/>
          <p:cNvSpPr/>
          <p:nvPr/>
        </p:nvSpPr>
        <p:spPr>
          <a:xfrm>
            <a:off x="1244600" y="3813586"/>
            <a:ext cx="7937499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OTROS INVITADOS  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5014913" y="3543305"/>
            <a:ext cx="805419" cy="121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630620" y="2293518"/>
            <a:ext cx="140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INVITADOS A TODAS LAS SESIONES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4" y="2632161"/>
            <a:ext cx="1790147" cy="5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723898" y="1717204"/>
            <a:ext cx="8483601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tx1"/>
                </a:solidFill>
              </a:rPr>
              <a:t>ACUERDOS FECODE - MEN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229925" y="2240108"/>
            <a:ext cx="9471546" cy="452792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chemeClr val="tx1"/>
                </a:solidFill>
              </a:rPr>
              <a:t>Directiva Ministerial 02 de agosto 12 de 2019 - Orientaciones sobre traslados de educadores estatales por razones de seguridad. (</a:t>
            </a:r>
            <a:r>
              <a:rPr lang="es-CO" sz="2000" dirty="0">
                <a:solidFill>
                  <a:schemeClr val="tx1"/>
                </a:solidFill>
              </a:rPr>
              <a:t>PROTECCION AL DOCENTE EN ZONAS DE RIESGO</a:t>
            </a:r>
          </a:p>
          <a:p>
            <a:pPr algn="just"/>
            <a:r>
              <a:rPr lang="es-CO" sz="2800" dirty="0">
                <a:solidFill>
                  <a:schemeClr val="tx1"/>
                </a:solidFill>
              </a:rPr>
              <a:t>     </a:t>
            </a:r>
            <a:r>
              <a:rPr lang="es-CO" sz="2000" dirty="0">
                <a:solidFill>
                  <a:schemeClr val="tx1"/>
                </a:solidFill>
              </a:rPr>
              <a:t>Y CELERIDAD CON LOS PROCESOS. Y EL PROTOCOLO DE ACTUACIÓN.)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chemeClr val="tx1"/>
                </a:solidFill>
              </a:rPr>
              <a:t>Resolución No. </a:t>
            </a:r>
            <a:r>
              <a:rPr lang="en-US" sz="2800" dirty="0">
                <a:solidFill>
                  <a:schemeClr val="tx1"/>
                </a:solidFill>
              </a:rPr>
              <a:t>009017 de Agosto 27 2019 – </a:t>
            </a:r>
            <a:r>
              <a:rPr lang="es-CO" sz="2800" dirty="0">
                <a:solidFill>
                  <a:schemeClr val="tx1"/>
                </a:solidFill>
              </a:rPr>
              <a:t>Creación del Comité Nacional de Seguimiento de Traslados a Educadores por Razones de Seguridad Personal.</a:t>
            </a:r>
          </a:p>
          <a:p>
            <a:pPr algn="just"/>
            <a:endParaRPr lang="es-CO" sz="1600" dirty="0">
              <a:solidFill>
                <a:schemeClr val="tx1"/>
              </a:solidFill>
            </a:endParaRPr>
          </a:p>
          <a:p>
            <a:pPr algn="ctr"/>
            <a:r>
              <a:rPr lang="es-CO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INFORME MENSUAL</a:t>
            </a:r>
            <a:endParaRPr lang="es-CO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75" y="147253"/>
            <a:ext cx="1891381" cy="10357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952301-D270-294A-FE30-2BCB4E54F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13" y="141568"/>
            <a:ext cx="1627773" cy="9815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2001BA-37BD-0A3E-5FA9-D59B01954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873" y="274009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1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1079267" y="1337954"/>
            <a:ext cx="8242301" cy="552166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tx1"/>
                </a:solidFill>
              </a:rPr>
              <a:t>ESTADÍSTICAS</a:t>
            </a:r>
            <a:r>
              <a:rPr lang="es-CO" sz="3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904251" y="2110031"/>
            <a:ext cx="8628840" cy="465347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75000"/>
              <a:alpha val="552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800" b="1" dirty="0">
                <a:solidFill>
                  <a:schemeClr val="tx1"/>
                </a:solidFill>
              </a:rPr>
              <a:t>    </a:t>
            </a:r>
          </a:p>
          <a:p>
            <a:pPr algn="just"/>
            <a:r>
              <a:rPr lang="es-CO" sz="2800" b="1" dirty="0">
                <a:solidFill>
                  <a:schemeClr val="tx1"/>
                </a:solidFill>
              </a:rPr>
              <a:t>ENTE TERRITORIAL VALLE DEL CAUCA 2025</a:t>
            </a:r>
          </a:p>
          <a:p>
            <a:pPr algn="just"/>
            <a:endParaRPr lang="es-CO" sz="2800" b="1" dirty="0">
              <a:solidFill>
                <a:schemeClr val="tx1"/>
              </a:solidFill>
            </a:endParaRPr>
          </a:p>
          <a:p>
            <a:pPr algn="just"/>
            <a:r>
              <a:rPr lang="es-CO" sz="2800" b="1" dirty="0">
                <a:solidFill>
                  <a:schemeClr val="tx1"/>
                </a:solidFill>
              </a:rPr>
              <a:t>     </a:t>
            </a:r>
            <a:r>
              <a:rPr lang="es-CO" sz="2400" b="1" dirty="0">
                <a:solidFill>
                  <a:schemeClr val="tx1"/>
                </a:solidFill>
              </a:rPr>
              <a:t>TOTAL: </a:t>
            </a:r>
          </a:p>
          <a:p>
            <a:pPr algn="just"/>
            <a:r>
              <a:rPr lang="es-CO" sz="2400" b="1" dirty="0">
                <a:solidFill>
                  <a:schemeClr val="tx1"/>
                </a:solidFill>
              </a:rPr>
              <a:t>     H0MBRES: 19          </a:t>
            </a:r>
          </a:p>
          <a:p>
            <a:pPr algn="just"/>
            <a:r>
              <a:rPr lang="es-CO" sz="2400" b="1" dirty="0">
                <a:solidFill>
                  <a:schemeClr val="tx1"/>
                </a:solidFill>
              </a:rPr>
              <a:t>     MUJERES:    5</a:t>
            </a:r>
          </a:p>
          <a:p>
            <a:pPr algn="just"/>
            <a:r>
              <a:rPr lang="es-CO" sz="2400" b="1" dirty="0">
                <a:solidFill>
                  <a:schemeClr val="tx1"/>
                </a:solidFill>
              </a:rPr>
              <a:t>     COLECTIVO: 3</a:t>
            </a:r>
          </a:p>
          <a:p>
            <a:pPr algn="just"/>
            <a:r>
              <a:rPr lang="es-CO" sz="2400" b="1" dirty="0">
                <a:solidFill>
                  <a:schemeClr val="tx1"/>
                </a:solidFill>
              </a:rPr>
              <a:t>                             AÑO     2026</a:t>
            </a:r>
          </a:p>
          <a:p>
            <a:pPr algn="just"/>
            <a:r>
              <a:rPr lang="es-CO" sz="2400" b="1" dirty="0">
                <a:solidFill>
                  <a:schemeClr val="tx1"/>
                </a:solidFill>
              </a:rPr>
              <a:t>     TOTAL: 8</a:t>
            </a:r>
          </a:p>
          <a:p>
            <a:pPr algn="just"/>
            <a:r>
              <a:rPr lang="es-CO" sz="2400" b="1" dirty="0">
                <a:solidFill>
                  <a:schemeClr val="tx1"/>
                </a:solidFill>
              </a:rPr>
              <a:t>     MUJERES:                  HOMBRES:</a:t>
            </a:r>
          </a:p>
          <a:p>
            <a:pPr algn="just"/>
            <a:r>
              <a:rPr lang="es-CO" sz="2400" b="1" dirty="0">
                <a:solidFill>
                  <a:schemeClr val="tx1"/>
                </a:solidFill>
              </a:rPr>
              <a:t>     COLECTIVOS : 1</a:t>
            </a:r>
          </a:p>
          <a:p>
            <a:pPr algn="just"/>
            <a:r>
              <a:rPr lang="es-CO" sz="2400" b="1" dirty="0">
                <a:solidFill>
                  <a:schemeClr val="tx1"/>
                </a:solidFill>
              </a:rPr>
              <a:t>                               </a:t>
            </a:r>
          </a:p>
          <a:p>
            <a:pPr algn="just"/>
            <a:endParaRPr lang="es-CO" sz="2800" b="1" dirty="0">
              <a:solidFill>
                <a:schemeClr val="tx1"/>
              </a:solidFill>
            </a:endParaRPr>
          </a:p>
          <a:p>
            <a:pPr algn="just"/>
            <a:endParaRPr lang="es-CO" sz="28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18" y="94493"/>
            <a:ext cx="1891381" cy="10357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7CAB0C9-57A5-A1E1-551D-47A99506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51" y="160092"/>
            <a:ext cx="1623049" cy="9790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54E36BB-826B-4315-2DD1-E3B28D126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102" y="115607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6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901701" y="1279431"/>
            <a:ext cx="8772132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tx1"/>
                </a:solidFill>
              </a:rPr>
              <a:t>PROPÓSITOS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368300" y="1895973"/>
            <a:ext cx="9305532" cy="4736693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28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CO" sz="28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chemeClr val="tx1"/>
                </a:solidFill>
              </a:rPr>
              <a:t>Conocer los aspectos legales que enmarcan los traslados de los educadores oficiales por razones de seguridad.</a:t>
            </a:r>
          </a:p>
          <a:p>
            <a:pPr algn="just"/>
            <a:endParaRPr lang="es-CO" sz="24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chemeClr val="tx1"/>
                </a:solidFill>
              </a:rPr>
              <a:t>Visibilizar la ruta a seguir cuando un maestro se encuentra en situación de amenaza o desplazamiento.</a:t>
            </a:r>
          </a:p>
          <a:p>
            <a:pPr algn="just"/>
            <a:endParaRPr lang="es-CO" sz="24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chemeClr val="tx1"/>
                </a:solidFill>
              </a:rPr>
              <a:t>Realizar compromisos hacia el fortalecimiento de la defensa de los DDHH y de nuestras organizaciones sindicales: SUTEV – CUT - FECODE.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CO" sz="28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31" y="129750"/>
            <a:ext cx="1891381" cy="10357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D0F870-62A6-26F6-D8A9-09B565A2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4" y="183965"/>
            <a:ext cx="1627773" cy="9815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A8C2401-1959-D737-5F18-473C0FFE6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359" y="74554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B8FED3-7F3B-2CB8-9027-8BD3EE656047}"/>
              </a:ext>
            </a:extLst>
          </p:cNvPr>
          <p:cNvSpPr txBox="1">
            <a:spLocks/>
          </p:cNvSpPr>
          <p:nvPr/>
        </p:nvSpPr>
        <p:spPr>
          <a:xfrm>
            <a:off x="1571961" y="2502497"/>
            <a:ext cx="7013985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800" b="1" dirty="0"/>
              <a:t>MUNICIPIO CERTIFICADO – CALI   2025</a:t>
            </a:r>
          </a:p>
          <a:p>
            <a:pPr marL="0" indent="0">
              <a:buNone/>
            </a:pPr>
            <a:endParaRPr lang="es-CO" sz="2800" b="1" dirty="0"/>
          </a:p>
          <a:p>
            <a:pPr marL="0" indent="0">
              <a:buNone/>
            </a:pPr>
            <a:r>
              <a:rPr lang="es-CO" sz="2800" b="1" dirty="0"/>
              <a:t>TOTAL:  11     MUJERES: 5    </a:t>
            </a:r>
            <a:r>
              <a:rPr lang="es-CO" sz="2800" b="1"/>
              <a:t>HOMBRES:6</a:t>
            </a:r>
            <a:endParaRPr lang="es-CO" sz="2800" b="1" dirty="0"/>
          </a:p>
          <a:p>
            <a:pPr marL="0" indent="0">
              <a:buNone/>
            </a:pPr>
            <a:r>
              <a:rPr lang="es-CO" sz="2800" b="1" dirty="0"/>
              <a:t> </a:t>
            </a:r>
          </a:p>
          <a:p>
            <a:pPr marL="0" indent="0">
              <a:buNone/>
            </a:pPr>
            <a:r>
              <a:rPr lang="es-CO" sz="2800" b="1" dirty="0"/>
              <a:t>                        2 0 2 6.</a:t>
            </a:r>
          </a:p>
          <a:p>
            <a:pPr marL="0" indent="0">
              <a:buNone/>
            </a:pPr>
            <a:endParaRPr lang="es-CO" sz="2800" b="1" dirty="0"/>
          </a:p>
          <a:p>
            <a:pPr marL="0" indent="0">
              <a:buNone/>
            </a:pPr>
            <a:r>
              <a:rPr lang="es-CO" sz="2800" b="1" dirty="0"/>
              <a:t>TOTAL:        MUJERES:      HOMBRES:</a:t>
            </a:r>
          </a:p>
          <a:p>
            <a:pPr marL="0" indent="0">
              <a:buNone/>
            </a:pPr>
            <a:endParaRPr lang="es-CO" sz="2800" b="1" dirty="0"/>
          </a:p>
          <a:p>
            <a:pPr marL="0" indent="0">
              <a:buNone/>
            </a:pPr>
            <a:endParaRPr lang="es-CO" sz="2800" b="1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111562-C38E-57A3-39ED-82E8CB1BF255}"/>
              </a:ext>
            </a:extLst>
          </p:cNvPr>
          <p:cNvSpPr txBox="1">
            <a:spLocks/>
          </p:cNvSpPr>
          <p:nvPr/>
        </p:nvSpPr>
        <p:spPr>
          <a:xfrm>
            <a:off x="5049372" y="2644999"/>
            <a:ext cx="4195481" cy="3396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s-ES" b="1" dirty="0"/>
          </a:p>
          <a:p>
            <a:pPr marL="0" indent="0">
              <a:buFont typeface="Wingdings 3" charset="2"/>
              <a:buNone/>
            </a:pPr>
            <a:endParaRPr lang="es-ES" dirty="0"/>
          </a:p>
          <a:p>
            <a:pPr marL="0" indent="0">
              <a:buFont typeface="Wingdings 3" charset="2"/>
              <a:buNone/>
            </a:pPr>
            <a:endParaRPr lang="es-ES" dirty="0"/>
          </a:p>
          <a:p>
            <a:pPr marL="0" indent="0">
              <a:buFont typeface="Wingdings 3" charset="2"/>
              <a:buNone/>
            </a:pPr>
            <a:endParaRPr lang="es-ES" dirty="0"/>
          </a:p>
          <a:p>
            <a:pPr marL="0" indent="0">
              <a:buFont typeface="Wingdings 3" charset="2"/>
              <a:buNone/>
            </a:pPr>
            <a:endParaRPr lang="es-ES" dirty="0"/>
          </a:p>
          <a:p>
            <a:pPr marL="0" indent="0">
              <a:buFont typeface="Wingdings 3" charset="2"/>
              <a:buNone/>
            </a:pP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91344B-285A-72A6-FB55-F96A29D03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19" y="129821"/>
            <a:ext cx="1891381" cy="10357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CF0CEA-12CB-97E6-59FF-990F38801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752" y="161932"/>
            <a:ext cx="1731414" cy="11461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E0C859-7F82-AF4B-9F39-523E68C1A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938" y="161932"/>
            <a:ext cx="1618062" cy="9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889000" y="1344516"/>
            <a:ext cx="8724899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tx1"/>
                </a:solidFill>
              </a:rPr>
              <a:t>COMPROMISOS</a:t>
            </a:r>
            <a:r>
              <a:rPr lang="es-CO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236821" y="2146137"/>
            <a:ext cx="9471546" cy="452792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600" dirty="0">
                <a:solidFill>
                  <a:schemeClr val="tx1"/>
                </a:solidFill>
              </a:rPr>
              <a:t>Compartir con los integrantes de Subdirectiva y docentes del municipio la información recibida.</a:t>
            </a:r>
          </a:p>
          <a:p>
            <a:pPr algn="just"/>
            <a:endParaRPr lang="es-CO" sz="20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600" dirty="0">
                <a:solidFill>
                  <a:schemeClr val="tx1"/>
                </a:solidFill>
              </a:rPr>
              <a:t>Brindar el apoyo, acompañamiento y gestión de comunicación con quien corresponde, cuando cualquier docente o directivo docente viva una situación de amenaza y/o desplazamiento.</a:t>
            </a:r>
          </a:p>
          <a:p>
            <a:pPr algn="just"/>
            <a:endParaRPr lang="es-CO" sz="20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600" dirty="0">
                <a:solidFill>
                  <a:schemeClr val="tx1"/>
                </a:solidFill>
              </a:rPr>
              <a:t>Ayudar a reconstruir la memoria histórica del SUTEV en todo lo relacionado a DDHH, como: desapariciones forzadas, atentados de muerte, homicidios, amenazas, desplazamientos, entre otros.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19" y="129821"/>
            <a:ext cx="1891381" cy="10357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5315E2-9CCF-DA35-DF0F-8303068A9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938" y="161932"/>
            <a:ext cx="1618062" cy="9760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D989B7-E196-90F8-672F-B1FE9E48A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752" y="161932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787401" y="1127353"/>
            <a:ext cx="8603466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tx1"/>
                </a:solidFill>
              </a:rPr>
              <a:t>PROPÓSITOS</a:t>
            </a:r>
            <a:r>
              <a:rPr lang="es-CO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90937" y="2140506"/>
            <a:ext cx="9471546" cy="452792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49995"/>
            <a:ext cx="1839426" cy="10073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3D48C6-7738-F01F-4221-A7B44B883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99" y="135132"/>
            <a:ext cx="1516462" cy="9147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1F4A6A-DFBB-1F30-00EC-261D99726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375" y="189567"/>
            <a:ext cx="1731414" cy="9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75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" b="2686"/>
          <a:stretch/>
        </p:blipFill>
        <p:spPr>
          <a:xfrm>
            <a:off x="1968500" y="0"/>
            <a:ext cx="6959600" cy="6274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678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3650" y="3683713"/>
            <a:ext cx="107691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¡GRACIAS POR SU ATENCIÓN</a:t>
            </a:r>
            <a:r>
              <a:rPr lang="es-CO" sz="6600" b="1" dirty="0"/>
              <a:t>!</a:t>
            </a:r>
          </a:p>
          <a:p>
            <a:pPr algn="ctr"/>
            <a:r>
              <a:rPr lang="es-CO" sz="2800" b="1" dirty="0"/>
              <a:t>REPRESENTANTES DOCENTES EN CONDICIÓN DE AMENAZA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34342" r="11386" b="38710"/>
          <a:stretch/>
        </p:blipFill>
        <p:spPr>
          <a:xfrm>
            <a:off x="1159181" y="159015"/>
            <a:ext cx="7675411" cy="17623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0A754A-6F40-BEA2-3D62-7FC4B12C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192" y="1921364"/>
            <a:ext cx="3078308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1829343" y="1624636"/>
            <a:ext cx="7023101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tx1"/>
                </a:solidFill>
              </a:rPr>
              <a:t> PRESABERES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05121" y="1521180"/>
            <a:ext cx="9471546" cy="452792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45" y="284813"/>
            <a:ext cx="2047894" cy="11214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2" y="3588725"/>
            <a:ext cx="2181225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50" y="3313502"/>
            <a:ext cx="1726112" cy="26183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E0148B-BE38-DC91-1095-0832E9109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9343" y="272113"/>
            <a:ext cx="1627773" cy="9815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19DF2A-3F00-5789-661B-1F6B92FBC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973" y="235819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1449533" y="1521936"/>
            <a:ext cx="7581901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tx1"/>
                </a:solidFill>
              </a:rPr>
              <a:t>MARCO NORMATIVO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05120" y="2184400"/>
            <a:ext cx="11167780" cy="3906271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chemeClr val="tx1"/>
                </a:solidFill>
              </a:rPr>
              <a:t>Normas Constitucionales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chemeClr val="tx1"/>
                </a:solidFill>
              </a:rPr>
              <a:t>Normatividad sobre Amenazados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chemeClr val="tx1"/>
                </a:solidFill>
              </a:rPr>
              <a:t>Normatividad sobre Desplazados</a:t>
            </a:r>
          </a:p>
          <a:p>
            <a:pPr algn="just"/>
            <a:endParaRPr lang="es-CO" sz="2800" b="1" dirty="0">
              <a:solidFill>
                <a:schemeClr val="tx1"/>
              </a:solidFill>
            </a:endParaRPr>
          </a:p>
          <a:p>
            <a:pPr algn="r"/>
            <a:endParaRPr lang="es-CO" sz="2800" b="1" dirty="0">
              <a:solidFill>
                <a:schemeClr val="tx1"/>
              </a:solidFill>
            </a:endParaRPr>
          </a:p>
          <a:p>
            <a:pPr algn="ctr"/>
            <a:r>
              <a:rPr lang="es-CO" sz="2800" b="1" dirty="0">
                <a:solidFill>
                  <a:schemeClr val="tx1"/>
                </a:solidFill>
              </a:rPr>
              <a:t>Decreto 1782 de agosto 20 de 2013</a:t>
            </a:r>
          </a:p>
          <a:p>
            <a:pPr algn="ctr"/>
            <a:r>
              <a:rPr lang="es-CO" sz="2600" b="1" dirty="0">
                <a:solidFill>
                  <a:schemeClr val="tx1"/>
                </a:solidFill>
                <a:hlinkClick r:id="rId2" action="ppaction://hlinkfile"/>
              </a:rPr>
              <a:t>Circular 75 de Dic. 18 de 2015 del MEN</a:t>
            </a:r>
            <a:r>
              <a:rPr lang="es-CO" sz="2600" b="1" dirty="0">
                <a:solidFill>
                  <a:schemeClr val="tx1"/>
                </a:solidFill>
              </a:rPr>
              <a:t>              </a:t>
            </a:r>
          </a:p>
          <a:p>
            <a:pPr algn="r"/>
            <a:r>
              <a:rPr lang="es-CO" sz="2600" b="1" dirty="0">
                <a:solidFill>
                  <a:schemeClr val="tx1"/>
                </a:solidFill>
              </a:rPr>
              <a:t>Directiva Ministerial 02 de agosto 12 de 2019 del MEN</a:t>
            </a:r>
          </a:p>
          <a:p>
            <a:pPr algn="r"/>
            <a:r>
              <a:rPr lang="es-CO" sz="2600" b="1" dirty="0">
                <a:solidFill>
                  <a:schemeClr val="tx1"/>
                </a:solidFill>
              </a:rPr>
              <a:t>Otras…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45" y="93464"/>
            <a:ext cx="2242228" cy="12278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7" y="4307591"/>
            <a:ext cx="2976592" cy="189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E735D7-540B-286E-4E4E-BDB060F60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556" y="216636"/>
            <a:ext cx="1627773" cy="9815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D0F262-974E-D938-8C11-FF9962A1D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930" y="175203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2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1028700" y="1702511"/>
            <a:ext cx="8470899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tx1"/>
                </a:solidFill>
              </a:rPr>
              <a:t> DERECHOS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725399" y="2567637"/>
            <a:ext cx="9471546" cy="452792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chemeClr val="tx1"/>
                </a:solidFill>
              </a:rPr>
              <a:t>La Vida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chemeClr val="tx1"/>
                </a:solidFill>
              </a:rPr>
              <a:t>La libertad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chemeClr val="tx1"/>
                </a:solidFill>
              </a:rPr>
              <a:t>La integridad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chemeClr val="tx1"/>
                </a:solidFill>
              </a:rPr>
              <a:t>La seguridad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chemeClr val="tx1"/>
                </a:solidFill>
              </a:rPr>
              <a:t>El trabajo</a:t>
            </a:r>
          </a:p>
          <a:p>
            <a:pPr algn="just"/>
            <a:endParaRPr lang="es-CO" sz="2800" dirty="0">
              <a:solidFill>
                <a:schemeClr val="tx1"/>
              </a:solidFill>
            </a:endParaRPr>
          </a:p>
          <a:p>
            <a:pPr algn="ctr"/>
            <a:r>
              <a:rPr lang="es-CO" sz="2800" dirty="0">
                <a:solidFill>
                  <a:schemeClr val="tx1"/>
                </a:solidFill>
              </a:rPr>
              <a:t>Educadores oficiales como servidores públicos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85" y="300584"/>
            <a:ext cx="1891381" cy="10357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8144">
            <a:off x="932235" y="3442886"/>
            <a:ext cx="2847975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B9B470-6EA5-E43A-9012-AB48BAC12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99" y="327691"/>
            <a:ext cx="1627773" cy="9815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CE8955-E967-FCF1-1F02-0789CAF5F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046" y="226585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957257" y="1330710"/>
            <a:ext cx="8389943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tx1"/>
                </a:solidFill>
              </a:rPr>
              <a:t>PRINCIPIOS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05121" y="1999162"/>
            <a:ext cx="9471546" cy="452792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O" sz="2800" i="1" dirty="0">
                <a:solidFill>
                  <a:schemeClr val="tx1"/>
                </a:solidFill>
              </a:rPr>
              <a:t>Constitucionales Art. 209</a:t>
            </a:r>
          </a:p>
          <a:p>
            <a:pPr algn="ctr"/>
            <a:endParaRPr lang="es-CO" sz="1600" dirty="0">
              <a:solidFill>
                <a:schemeClr val="tx1"/>
              </a:solidFill>
            </a:endParaRPr>
          </a:p>
          <a:p>
            <a:pPr algn="ctr"/>
            <a:r>
              <a:rPr lang="es-CO" sz="2800" i="1" dirty="0">
                <a:solidFill>
                  <a:schemeClr val="tx1"/>
                </a:solidFill>
              </a:rPr>
              <a:t>Decreto 1782 de 2013</a:t>
            </a:r>
            <a:r>
              <a:rPr lang="es-CO" sz="2800" dirty="0">
                <a:solidFill>
                  <a:schemeClr val="tx1"/>
                </a:solidFill>
              </a:rPr>
              <a:t>: 9 principios</a:t>
            </a:r>
          </a:p>
          <a:p>
            <a:pPr algn="ctr"/>
            <a:r>
              <a:rPr lang="es-CO" sz="2800" dirty="0">
                <a:solidFill>
                  <a:schemeClr val="tx1"/>
                </a:solidFill>
              </a:rPr>
              <a:t>Buena fe</a:t>
            </a:r>
          </a:p>
          <a:p>
            <a:pPr algn="ctr"/>
            <a:r>
              <a:rPr lang="es-CO" sz="2800" dirty="0">
                <a:solidFill>
                  <a:schemeClr val="tx1"/>
                </a:solidFill>
              </a:rPr>
              <a:t>Celeridad</a:t>
            </a:r>
          </a:p>
          <a:p>
            <a:pPr algn="ctr"/>
            <a:r>
              <a:rPr lang="es-CO" sz="2800" dirty="0">
                <a:solidFill>
                  <a:schemeClr val="tx1"/>
                </a:solidFill>
              </a:rPr>
              <a:t>Complementariedad</a:t>
            </a:r>
          </a:p>
          <a:p>
            <a:pPr algn="ctr"/>
            <a:r>
              <a:rPr lang="es-CO" sz="2800" dirty="0">
                <a:solidFill>
                  <a:schemeClr val="tx1"/>
                </a:solidFill>
              </a:rPr>
              <a:t>Debido Proceso</a:t>
            </a:r>
          </a:p>
          <a:p>
            <a:pPr algn="ctr"/>
            <a:r>
              <a:rPr lang="es-CO" sz="2800" dirty="0">
                <a:solidFill>
                  <a:schemeClr val="tx1"/>
                </a:solidFill>
              </a:rPr>
              <a:t>Dignidad Humana</a:t>
            </a:r>
          </a:p>
          <a:p>
            <a:pPr algn="ctr"/>
            <a:r>
              <a:rPr lang="es-CO" sz="2800" dirty="0">
                <a:solidFill>
                  <a:schemeClr val="tx1"/>
                </a:solidFill>
              </a:rPr>
              <a:t>Enfoque de Derechos</a:t>
            </a:r>
          </a:p>
          <a:p>
            <a:pPr algn="ctr"/>
            <a:r>
              <a:rPr lang="es-CO" sz="2800" dirty="0">
                <a:solidFill>
                  <a:schemeClr val="tx1"/>
                </a:solidFill>
              </a:rPr>
              <a:t>No Discriminación</a:t>
            </a:r>
          </a:p>
          <a:p>
            <a:pPr algn="ctr"/>
            <a:r>
              <a:rPr lang="es-CO" sz="2800" b="1" dirty="0">
                <a:solidFill>
                  <a:schemeClr val="tx1"/>
                </a:solidFill>
              </a:rPr>
              <a:t>Causalidad - Reserva</a:t>
            </a:r>
          </a:p>
          <a:p>
            <a:pPr algn="ctr"/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93" y="60495"/>
            <a:ext cx="1891381" cy="10357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7" r="28688" b="4361"/>
          <a:stretch/>
        </p:blipFill>
        <p:spPr>
          <a:xfrm rot="20829674">
            <a:off x="1151492" y="3061209"/>
            <a:ext cx="1240516" cy="18877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9624B4-3ECA-2296-F58A-CAFE4AAD6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110" y="114710"/>
            <a:ext cx="1627773" cy="9815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BBD560-6FB4-222F-D394-EC88732FF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301" y="32406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1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1798921" y="1549401"/>
            <a:ext cx="6837079" cy="969324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tx1"/>
                </a:solidFill>
              </a:rPr>
              <a:t>TRASLADOS POR RAZONES DE SEGURIDAD – Art. 5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-120278" y="2203289"/>
            <a:ext cx="10196945" cy="452792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</a:rPr>
              <a:t> Amenaza o desplazamiento forzoso</a:t>
            </a:r>
          </a:p>
          <a:p>
            <a:pPr algn="ctr"/>
            <a:endParaRPr lang="es-CO" sz="2800" dirty="0">
              <a:solidFill>
                <a:schemeClr val="tx1"/>
              </a:solidFill>
            </a:endParaRPr>
          </a:p>
          <a:p>
            <a:pPr algn="ctr"/>
            <a:r>
              <a:rPr lang="es-CO" sz="2800" b="1" dirty="0">
                <a:solidFill>
                  <a:schemeClr val="tx1"/>
                </a:solidFill>
              </a:rPr>
              <a:t>TIPOS DE TRASLADO Art. 6</a:t>
            </a:r>
          </a:p>
          <a:p>
            <a:pPr algn="ctr"/>
            <a:endParaRPr lang="es-CO" sz="28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CO" sz="2800" b="1" dirty="0">
                <a:solidFill>
                  <a:schemeClr val="tx1"/>
                </a:solidFill>
              </a:rPr>
              <a:t>Por condición de amenazado – Cap. II, Arts. 7 - 11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CO" sz="2800" b="1" dirty="0">
                <a:solidFill>
                  <a:schemeClr val="tx1"/>
                </a:solidFill>
              </a:rPr>
              <a:t>Por condición de desplazado – Cap. III, Arts. 12 - 14</a:t>
            </a:r>
          </a:p>
          <a:p>
            <a:pPr algn="just"/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93" y="180625"/>
            <a:ext cx="1891381" cy="10357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E74D0B-DDB7-E60D-54C1-1F2A1630A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313" y="207732"/>
            <a:ext cx="1627773" cy="9815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31F15A3-2A98-5DC4-4763-E51B366EF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487" y="180625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5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1755182" y="1113239"/>
            <a:ext cx="7563702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TRASLADO POR CONDICIÓN DE AMENAZADO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540142" y="1454317"/>
            <a:ext cx="9962757" cy="531208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68" y="119479"/>
            <a:ext cx="1814693" cy="99376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4349440" y="1987956"/>
            <a:ext cx="2195051" cy="611575"/>
          </a:xfrm>
          <a:prstGeom prst="roundRect">
            <a:avLst/>
          </a:prstGeom>
          <a:solidFill>
            <a:srgbClr val="CCFFFF">
              <a:alpha val="49804"/>
            </a:srgb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EDUCADOR OFICIAL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552932" y="1956626"/>
            <a:ext cx="2403565" cy="435479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A título personal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552933" y="2512320"/>
            <a:ext cx="2403565" cy="457200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Cualquier medio idóneo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7552932" y="3091988"/>
            <a:ext cx="2403565" cy="914400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No se requieren formalidades especiales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552932" y="4128855"/>
            <a:ext cx="2403565" cy="2529125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dirty="0">
                <a:solidFill>
                  <a:schemeClr val="tx1"/>
                </a:solidFill>
              </a:rPr>
              <a:t>Exponer de manera clara y precisa los hechos en que se fundamenta su petición, junto con las pruebas que tenga la posibilidad de aportar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54422" y="2407310"/>
            <a:ext cx="2403565" cy="1316955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Solicitud de protección ante la entidad nominadora o a quien ésta delegue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919406" y="4029591"/>
            <a:ext cx="2403564" cy="1051747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Recibida la solicitud, el gobernador, alcalde o funcionario delegado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833260" y="4228456"/>
            <a:ext cx="1358537" cy="914400"/>
          </a:xfrm>
          <a:prstGeom prst="ellipse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3 días hábiles</a:t>
            </a:r>
            <a:endParaRPr lang="en-U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3228166" y="5375321"/>
            <a:ext cx="1255787" cy="435479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FISCALÍA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577561" y="5365911"/>
            <a:ext cx="1918945" cy="592380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PROCURADURÍA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616676" y="5375321"/>
            <a:ext cx="816086" cy="453975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UNP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3461657" y="3275494"/>
            <a:ext cx="0" cy="1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3357987" y="3292936"/>
            <a:ext cx="1982907" cy="1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5340894" y="2232616"/>
            <a:ext cx="1926326" cy="104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5340894" y="2762092"/>
            <a:ext cx="1926326" cy="528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5340894" y="3292566"/>
            <a:ext cx="1926326" cy="256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5370567" y="3308085"/>
            <a:ext cx="1896653" cy="1225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2156205" y="3802025"/>
            <a:ext cx="0" cy="146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cxnSpLocks/>
            <a:stCxn id="14" idx="3"/>
          </p:cNvCxnSpPr>
          <p:nvPr/>
        </p:nvCxnSpPr>
        <p:spPr>
          <a:xfrm>
            <a:off x="3322970" y="4555465"/>
            <a:ext cx="1364569" cy="30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5512528" y="5142856"/>
            <a:ext cx="0" cy="223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4040271" y="5142856"/>
            <a:ext cx="2901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>
            <a:off x="4040271" y="5142856"/>
            <a:ext cx="0" cy="223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6941948" y="5142856"/>
            <a:ext cx="0" cy="223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 flipH="1">
            <a:off x="2156205" y="2232616"/>
            <a:ext cx="2193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endCxn id="13" idx="0"/>
          </p:cNvCxnSpPr>
          <p:nvPr/>
        </p:nvCxnSpPr>
        <p:spPr>
          <a:xfrm>
            <a:off x="2156205" y="2232616"/>
            <a:ext cx="0" cy="174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redondeado 60"/>
          <p:cNvSpPr/>
          <p:nvPr/>
        </p:nvSpPr>
        <p:spPr>
          <a:xfrm>
            <a:off x="3942168" y="6222502"/>
            <a:ext cx="1255787" cy="435479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SUTEV</a:t>
            </a:r>
          </a:p>
        </p:txBody>
      </p:sp>
      <p:sp>
        <p:nvSpPr>
          <p:cNvPr id="62" name="Rectángulo redondeado 61"/>
          <p:cNvSpPr/>
          <p:nvPr/>
        </p:nvSpPr>
        <p:spPr>
          <a:xfrm>
            <a:off x="5712289" y="6222502"/>
            <a:ext cx="1255787" cy="435479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FECODE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Cerrar llave 74"/>
          <p:cNvSpPr/>
          <p:nvPr/>
        </p:nvSpPr>
        <p:spPr>
          <a:xfrm rot="5400000">
            <a:off x="5106857" y="3952945"/>
            <a:ext cx="458639" cy="41931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redondeado 75"/>
          <p:cNvSpPr/>
          <p:nvPr/>
        </p:nvSpPr>
        <p:spPr>
          <a:xfrm>
            <a:off x="1521676" y="6288863"/>
            <a:ext cx="771001" cy="435479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CNSC</a:t>
            </a:r>
          </a:p>
        </p:txBody>
      </p:sp>
      <p:sp>
        <p:nvSpPr>
          <p:cNvPr id="77" name="Rectángulo redondeado 76"/>
          <p:cNvSpPr/>
          <p:nvPr/>
        </p:nvSpPr>
        <p:spPr>
          <a:xfrm>
            <a:off x="800100" y="5214166"/>
            <a:ext cx="1994041" cy="838063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Reconocimiento temporal de amenazado</a:t>
            </a:r>
          </a:p>
        </p:txBody>
      </p:sp>
      <p:cxnSp>
        <p:nvCxnSpPr>
          <p:cNvPr id="83" name="Conector recto de flecha 82"/>
          <p:cNvCxnSpPr/>
          <p:nvPr/>
        </p:nvCxnSpPr>
        <p:spPr>
          <a:xfrm flipH="1">
            <a:off x="2794145" y="4847046"/>
            <a:ext cx="2039115" cy="604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>
            <a:off x="1907177" y="6122175"/>
            <a:ext cx="0" cy="122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FA121E9F-C349-6071-D3FB-79C7D572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68" y="56780"/>
            <a:ext cx="1627773" cy="98154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0A63C2E-426C-8CF8-6A1E-D2C4430FE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297" y="52920"/>
            <a:ext cx="1731414" cy="9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diagonal 2"/>
          <p:cNvSpPr/>
          <p:nvPr/>
        </p:nvSpPr>
        <p:spPr>
          <a:xfrm>
            <a:off x="817817" y="1381031"/>
            <a:ext cx="8654267" cy="655093"/>
          </a:xfrm>
          <a:prstGeom prst="round2DiagRect">
            <a:avLst/>
          </a:prstGeom>
          <a:solidFill>
            <a:srgbClr val="FF99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tx1"/>
                </a:solidFill>
              </a:rPr>
              <a:t>TRASLADO POR CONDICIÓN DE AMENAZADO 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409178" y="2194713"/>
            <a:ext cx="9471546" cy="452792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chemeClr val="tx1"/>
              </a:solidFill>
            </a:endParaRPr>
          </a:p>
          <a:p>
            <a:pPr algn="ctr"/>
            <a:endParaRPr lang="en-US" sz="2400" b="1" i="1" dirty="0">
              <a:solidFill>
                <a:schemeClr val="tx1"/>
              </a:solidFill>
            </a:endParaRPr>
          </a:p>
          <a:p>
            <a:pPr algn="ctr"/>
            <a:endParaRPr lang="en-US" sz="2400" b="1" i="1" dirty="0">
              <a:solidFill>
                <a:schemeClr val="tx1"/>
              </a:solidFill>
            </a:endParaRPr>
          </a:p>
          <a:p>
            <a:pPr algn="ctr"/>
            <a:endParaRPr lang="en-US" sz="2400" b="1" i="1" dirty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APLICACIÓN DE NEXO CAUSAL</a:t>
            </a:r>
          </a:p>
          <a:p>
            <a:pPr algn="ctr"/>
            <a:endParaRPr lang="es-CO" sz="2000" b="1" i="1" dirty="0">
              <a:solidFill>
                <a:schemeClr val="tx1"/>
              </a:solidFill>
            </a:endParaRPr>
          </a:p>
          <a:p>
            <a:pPr algn="just"/>
            <a:r>
              <a:rPr lang="es-ES" sz="2200" dirty="0">
                <a:solidFill>
                  <a:schemeClr val="tx1"/>
                </a:solidFill>
              </a:rPr>
              <a:t>Se da aplicación </a:t>
            </a:r>
            <a:r>
              <a:rPr lang="es-ES" sz="2200" b="1" dirty="0">
                <a:solidFill>
                  <a:schemeClr val="tx1"/>
                </a:solidFill>
              </a:rPr>
              <a:t>al principio de causalidad</a:t>
            </a:r>
            <a:r>
              <a:rPr lang="es-ES" sz="2200" dirty="0">
                <a:solidFill>
                  <a:schemeClr val="tx1"/>
                </a:solidFill>
              </a:rPr>
              <a:t> estipulado en el Decreto 1066 de 2015, el cual establece que debe existir </a:t>
            </a:r>
            <a:r>
              <a:rPr lang="es-ES" sz="2200" b="1" dirty="0">
                <a:solidFill>
                  <a:schemeClr val="tx1"/>
                </a:solidFill>
              </a:rPr>
              <a:t>conexidad directa entre el riesgo y el ejercicio de sus actividades docentes, lo que es requisito indispensable para ser parte del Programa de la Unidad Nacional de Protección </a:t>
            </a:r>
            <a:r>
              <a:rPr lang="es-ES" sz="2200" dirty="0">
                <a:solidFill>
                  <a:schemeClr val="tx1"/>
                </a:solidFill>
              </a:rPr>
              <a:t>en el marco de los Decretos 1075 de 2015, Artículo 2.4.5.2.1.3, Numeral 2 y 1066 de 2015 Artículo 2.4.1.2.2, Numeral 2, en concordancia de la Ley 418 de 1997.</a:t>
            </a:r>
            <a:endParaRPr lang="es-CO" sz="2200" i="1" dirty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45" y="135360"/>
            <a:ext cx="1891381" cy="10357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19" y="2194713"/>
            <a:ext cx="1290064" cy="1324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665CEF-69A2-71B5-B7DB-7E16F6448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213" y="189575"/>
            <a:ext cx="1627773" cy="9815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3E528C-E76C-B3B2-87C7-290504372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549" y="135360"/>
            <a:ext cx="17314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1304</Words>
  <Application>Microsoft Office PowerPoint</Application>
  <PresentationFormat>Panorámica</PresentationFormat>
  <Paragraphs>207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Helvetica-Bold</vt:lpstr>
      <vt:lpstr>Helvetica-Light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sutev21</dc:creator>
  <cp:lastModifiedBy>nancy pedroza</cp:lastModifiedBy>
  <cp:revision>7</cp:revision>
  <dcterms:modified xsi:type="dcterms:W3CDTF">2026-03-20T13:27:40Z</dcterms:modified>
</cp:coreProperties>
</file>