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83" r:id="rId11"/>
    <p:sldId id="266" r:id="rId12"/>
    <p:sldId id="267" r:id="rId13"/>
    <p:sldId id="268" r:id="rId14"/>
    <p:sldId id="280" r:id="rId15"/>
    <p:sldId id="269" r:id="rId16"/>
    <p:sldId id="270" r:id="rId17"/>
    <p:sldId id="278" r:id="rId18"/>
    <p:sldId id="271" r:id="rId19"/>
    <p:sldId id="281" r:id="rId20"/>
    <p:sldId id="272" r:id="rId21"/>
    <p:sldId id="282" r:id="rId22"/>
    <p:sldId id="274" r:id="rId23"/>
    <p:sldId id="275" r:id="rId24"/>
    <p:sldId id="276" r:id="rId25"/>
    <p:sldId id="277" r:id="rId26"/>
    <p:sldId id="279" r:id="rId27"/>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7BF78AA1-1518-4562-9A30-6462924C0A13}">
          <p14:sldIdLst>
            <p14:sldId id="256"/>
            <p14:sldId id="257"/>
            <p14:sldId id="258"/>
            <p14:sldId id="259"/>
            <p14:sldId id="260"/>
            <p14:sldId id="261"/>
            <p14:sldId id="262"/>
            <p14:sldId id="263"/>
            <p14:sldId id="264"/>
            <p14:sldId id="283"/>
          </p14:sldIdLst>
        </p14:section>
        <p14:section name="Sección sin título" id="{39FA5DCC-CF3D-475D-BBA3-032FA60BC4F6}">
          <p14:sldIdLst>
            <p14:sldId id="266"/>
            <p14:sldId id="267"/>
            <p14:sldId id="268"/>
            <p14:sldId id="280"/>
            <p14:sldId id="269"/>
            <p14:sldId id="270"/>
            <p14:sldId id="278"/>
            <p14:sldId id="271"/>
            <p14:sldId id="281"/>
            <p14:sldId id="272"/>
            <p14:sldId id="282"/>
            <p14:sldId id="274"/>
            <p14:sldId id="275"/>
            <p14:sldId id="276"/>
            <p14:sldId id="277"/>
            <p14:sldId id="279"/>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O"/>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DE1EC5-B652-4312-B420-C71AA0E4DBF3}" type="datetimeFigureOut">
              <a:rPr lang="es-CO" smtClean="0"/>
              <a:t>19/03/2026</a:t>
            </a:fld>
            <a:endParaRPr lang="es-CO"/>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O"/>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O"/>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4322ED2-E19D-4E20-8883-91CA2B962D27}" type="slidenum">
              <a:rPr lang="es-CO" smtClean="0"/>
              <a:t>‹Nº›</a:t>
            </a:fld>
            <a:endParaRPr lang="es-CO"/>
          </a:p>
        </p:txBody>
      </p:sp>
    </p:spTree>
    <p:extLst>
      <p:ext uri="{BB962C8B-B14F-4D97-AF65-F5344CB8AC3E}">
        <p14:creationId xmlns:p14="http://schemas.microsoft.com/office/powerpoint/2010/main" val="3138214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r>
              <a:rPr lang="es-CO" dirty="0" smtClean="0"/>
              <a:t> </a:t>
            </a:r>
            <a:endParaRPr lang="es-CO" dirty="0"/>
          </a:p>
        </p:txBody>
      </p:sp>
      <p:sp>
        <p:nvSpPr>
          <p:cNvPr id="4" name="3 Marcador de número de diapositiva"/>
          <p:cNvSpPr>
            <a:spLocks noGrp="1"/>
          </p:cNvSpPr>
          <p:nvPr>
            <p:ph type="sldNum" sz="quarter" idx="10"/>
          </p:nvPr>
        </p:nvSpPr>
        <p:spPr/>
        <p:txBody>
          <a:bodyPr/>
          <a:lstStyle/>
          <a:p>
            <a:fld id="{F4322ED2-E19D-4E20-8883-91CA2B962D27}" type="slidenum">
              <a:rPr lang="es-CO" smtClean="0"/>
              <a:t>7</a:t>
            </a:fld>
            <a:endParaRPr lang="es-CO"/>
          </a:p>
        </p:txBody>
      </p:sp>
    </p:spTree>
    <p:extLst>
      <p:ext uri="{BB962C8B-B14F-4D97-AF65-F5344CB8AC3E}">
        <p14:creationId xmlns:p14="http://schemas.microsoft.com/office/powerpoint/2010/main" val="2396797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F4322ED2-E19D-4E20-8883-91CA2B962D27}" type="slidenum">
              <a:rPr lang="es-CO" smtClean="0"/>
              <a:t>18</a:t>
            </a:fld>
            <a:endParaRPr lang="es-CO"/>
          </a:p>
        </p:txBody>
      </p:sp>
    </p:spTree>
    <p:extLst>
      <p:ext uri="{BB962C8B-B14F-4D97-AF65-F5344CB8AC3E}">
        <p14:creationId xmlns:p14="http://schemas.microsoft.com/office/powerpoint/2010/main" val="21800194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O" dirty="0"/>
          </a:p>
        </p:txBody>
      </p:sp>
      <p:sp>
        <p:nvSpPr>
          <p:cNvPr id="4" name="3 Marcador de número de diapositiva"/>
          <p:cNvSpPr>
            <a:spLocks noGrp="1"/>
          </p:cNvSpPr>
          <p:nvPr>
            <p:ph type="sldNum" sz="quarter" idx="10"/>
          </p:nvPr>
        </p:nvSpPr>
        <p:spPr/>
        <p:txBody>
          <a:bodyPr/>
          <a:lstStyle/>
          <a:p>
            <a:fld id="{F4322ED2-E19D-4E20-8883-91CA2B962D27}" type="slidenum">
              <a:rPr lang="es-CO" smtClean="0"/>
              <a:t>22</a:t>
            </a:fld>
            <a:endParaRPr lang="es-CO"/>
          </a:p>
        </p:txBody>
      </p:sp>
    </p:spTree>
    <p:extLst>
      <p:ext uri="{BB962C8B-B14F-4D97-AF65-F5344CB8AC3E}">
        <p14:creationId xmlns:p14="http://schemas.microsoft.com/office/powerpoint/2010/main" val="1403218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Subtítulo"/>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17" name="16 Marcador de pie de página"/>
          <p:cNvSpPr>
            <a:spLocks noGrp="1"/>
          </p:cNvSpPr>
          <p:nvPr>
            <p:ph type="ftr" sz="quarter" idx="11"/>
          </p:nvPr>
        </p:nvSpPr>
        <p:spPr/>
        <p:txBody>
          <a:bodyPr/>
          <a:lstStyle/>
          <a:p>
            <a:endParaRPr lang="es-CO"/>
          </a:p>
        </p:txBody>
      </p:sp>
      <p:sp>
        <p:nvSpPr>
          <p:cNvPr id="7" name="6 Conector recto"/>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28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F3B645B-80B6-4EFC-9D96-349C76A21230}" type="slidenum">
              <a:rPr lang="es-CO" smtClean="0"/>
              <a:t>‹Nº›</a:t>
            </a:fld>
            <a:endParaRPr lang="es-CO"/>
          </a:p>
        </p:txBody>
      </p:sp>
      <p:sp>
        <p:nvSpPr>
          <p:cNvPr id="8" name="7 Título"/>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BF3B645B-80B6-4EFC-9D96-349C76A21230}" type="slidenum">
              <a:rPr lang="es-CO" smtClean="0"/>
              <a:t>‹Nº›</a:t>
            </a:fld>
            <a:endParaRPr lang="es-CO"/>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12 Conector recto"/>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13 Elipse"/>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6915912" y="3009901"/>
            <a:ext cx="457200" cy="441325"/>
          </a:xfrm>
        </p:spPr>
        <p:txBody>
          <a:bodyPr/>
          <a:lstStyle/>
          <a:p>
            <a:fld id="{BF3B645B-80B6-4EFC-9D96-349C76A21230}" type="slidenum">
              <a:rPr lang="es-CO" smtClean="0"/>
              <a:t>‹Nº›</a:t>
            </a:fld>
            <a:endParaRPr lang="es-CO"/>
          </a:p>
        </p:txBody>
      </p:sp>
      <p:sp>
        <p:nvSpPr>
          <p:cNvPr id="3" name="2 Marcador de texto vertical"/>
          <p:cNvSpPr>
            <a:spLocks noGrp="1"/>
          </p:cNvSpPr>
          <p:nvPr>
            <p:ph type="body" orient="vert" idx="1"/>
          </p:nvPr>
        </p:nvSpPr>
        <p:spPr>
          <a:xfrm>
            <a:off x="304800" y="304800"/>
            <a:ext cx="6553200" cy="5821366"/>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5" name="4 Marcador de pie de página"/>
          <p:cNvSpPr>
            <a:spLocks noGrp="1"/>
          </p:cNvSpPr>
          <p:nvPr>
            <p:ph type="ftr" sz="quarter" idx="11"/>
          </p:nvPr>
        </p:nvSpPr>
        <p:spPr/>
        <p:txBody>
          <a:bodyPr/>
          <a:lstStyle/>
          <a:p>
            <a:endParaRPr lang="es-CO"/>
          </a:p>
        </p:txBody>
      </p:sp>
      <p:sp>
        <p:nvSpPr>
          <p:cNvPr id="2" name="1 Título vertical"/>
          <p:cNvSpPr>
            <a:spLocks noGrp="1"/>
          </p:cNvSpPr>
          <p:nvPr>
            <p:ph type="title" orient="vert"/>
          </p:nvPr>
        </p:nvSpPr>
        <p:spPr>
          <a:xfrm>
            <a:off x="7391400" y="304801"/>
            <a:ext cx="1447800" cy="5851525"/>
          </a:xfrm>
        </p:spPr>
        <p:txBody>
          <a:bodyPr vert="eaVert"/>
          <a:lstStyle/>
          <a:p>
            <a:r>
              <a:rPr kumimoji="0" lang="es-ES" smtClean="0"/>
              <a:t>Haga clic para modificar el estilo de título del patrón</a:t>
            </a:r>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solidFill>
                  <a:schemeClr val="accent3">
                    <a:shade val="75000"/>
                  </a:schemeClr>
                </a:solidFill>
              </a:defRPr>
            </a:lvl1p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a:xfrm>
            <a:off x="4361688" y="1026372"/>
            <a:ext cx="457200" cy="441325"/>
          </a:xfrm>
        </p:spPr>
        <p:txBody>
          <a:bodyPr/>
          <a:lstStyle/>
          <a:p>
            <a:fld id="{BF3B645B-80B6-4EFC-9D96-349C76A21230}" type="slidenum">
              <a:rPr lang="es-CO" smtClean="0"/>
              <a:t>‹Nº›</a:t>
            </a:fld>
            <a:endParaRPr lang="es-CO"/>
          </a:p>
        </p:txBody>
      </p:sp>
      <p:sp>
        <p:nvSpPr>
          <p:cNvPr id="8" name="7 Marcador de contenido"/>
          <p:cNvSpPr>
            <a:spLocks noGrp="1"/>
          </p:cNvSpPr>
          <p:nvPr>
            <p:ph sz="quarter" idx="1"/>
          </p:nvPr>
        </p:nvSpPr>
        <p:spPr>
          <a:xfrm>
            <a:off x="301752" y="1527048"/>
            <a:ext cx="8503920" cy="4572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11 Rectángulo"/>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13" name="12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4 Marcador de pie de página"/>
          <p:cNvSpPr>
            <a:spLocks noGrp="1"/>
          </p:cNvSpPr>
          <p:nvPr>
            <p:ph type="ftr" sz="quarter" idx="11"/>
          </p:nvPr>
        </p:nvSpPr>
        <p:spPr/>
        <p:txBody>
          <a:bodyPr/>
          <a:lstStyle/>
          <a:p>
            <a:endParaRPr lang="es-CO"/>
          </a:p>
        </p:txBody>
      </p:sp>
      <p:sp>
        <p:nvSpPr>
          <p:cNvPr id="4" name="3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8" name="7 Conector recto"/>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Elipse"/>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Marcador de número de diapositiva"/>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BF3B645B-80B6-4EFC-9D96-349C76A21230}" type="slidenum">
              <a:rPr lang="es-CO" smtClean="0"/>
              <a:t>‹Nº›</a:t>
            </a:fld>
            <a:endParaRPr lang="es-CO"/>
          </a:p>
        </p:txBody>
      </p:sp>
      <p:sp>
        <p:nvSpPr>
          <p:cNvPr id="2" name="1 Título"/>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s-ES" smtClean="0"/>
              <a:t>Haga clic para modificar el estilo de título del patrón</a:t>
            </a:r>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758952"/>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a:xfrm>
            <a:off x="5791200" y="6409944"/>
            <a:ext cx="3044952" cy="365760"/>
          </a:xfrm>
        </p:spPr>
        <p:txBody>
          <a:bodyPr/>
          <a:lstStyle/>
          <a:p>
            <a:fld id="{CC92550F-D411-4269-B0AA-BAFE161CEFE5}" type="datetimeFigureOut">
              <a:rPr lang="es-CO" smtClean="0"/>
              <a:t>19/03/2026</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BF3B645B-80B6-4EFC-9D96-349C76A21230}" type="slidenum">
              <a:rPr lang="es-CO" smtClean="0"/>
              <a:t>‹Nº›</a:t>
            </a:fld>
            <a:endParaRPr lang="es-CO"/>
          </a:p>
        </p:txBody>
      </p:sp>
      <p:sp>
        <p:nvSpPr>
          <p:cNvPr id="8" name="7 Conector recto"/>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9 Marcador de contenido"/>
          <p:cNvSpPr>
            <a:spLocks noGrp="1"/>
          </p:cNvSpPr>
          <p:nvPr>
            <p:ph sz="half" idx="1"/>
          </p:nvPr>
        </p:nvSpPr>
        <p:spPr>
          <a:xfrm>
            <a:off x="301752"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2" name="11 Marcador de contenido"/>
          <p:cNvSpPr>
            <a:spLocks noGrp="1"/>
          </p:cNvSpPr>
          <p:nvPr>
            <p:ph sz="half" idx="2"/>
          </p:nvPr>
        </p:nvSpPr>
        <p:spPr>
          <a:xfrm>
            <a:off x="4800600" y="1371600"/>
            <a:ext cx="4038600" cy="4681728"/>
          </a:xfrm>
        </p:spPr>
        <p:txBody>
          <a:bodyPr/>
          <a:lstStyle>
            <a:lvl1pPr>
              <a:defRPr sz="2500"/>
            </a:lvl1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9 Conector recto"/>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Rectángulo"/>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20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21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10 Rectángulo"/>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Rectángulo"/>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2 Marcador de texto"/>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8" name="7 Marcador de pie de página"/>
          <p:cNvSpPr>
            <a:spLocks noGrp="1"/>
          </p:cNvSpPr>
          <p:nvPr>
            <p:ph type="ftr" sz="quarter" idx="11"/>
          </p:nvPr>
        </p:nvSpPr>
        <p:spPr>
          <a:xfrm>
            <a:off x="304800" y="6409944"/>
            <a:ext cx="3581400" cy="365760"/>
          </a:xfrm>
        </p:spPr>
        <p:txBody>
          <a:bodyPr/>
          <a:lstStyle/>
          <a:p>
            <a:endParaRPr lang="es-CO"/>
          </a:p>
        </p:txBody>
      </p:sp>
      <p:sp>
        <p:nvSpPr>
          <p:cNvPr id="15" name="14 Conector recto"/>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23 Marcador de contenido"/>
          <p:cNvSpPr>
            <a:spLocks noGrp="1"/>
          </p:cNvSpPr>
          <p:nvPr>
            <p:ph sz="quarter" idx="2"/>
          </p:nvPr>
        </p:nvSpPr>
        <p:spPr>
          <a:xfrm>
            <a:off x="301752" y="2471383"/>
            <a:ext cx="4041648" cy="3818404"/>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6" name="25 Marcador de contenido"/>
          <p:cNvSpPr>
            <a:spLocks noGrp="1"/>
          </p:cNvSpPr>
          <p:nvPr>
            <p:ph sz="quarter" idx="4"/>
          </p:nvPr>
        </p:nvSpPr>
        <p:spPr>
          <a:xfrm>
            <a:off x="4800600" y="2471383"/>
            <a:ext cx="4038600" cy="3822192"/>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25" name="24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26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Marcador de número de diapositiva"/>
          <p:cNvSpPr>
            <a:spLocks noGrp="1"/>
          </p:cNvSpPr>
          <p:nvPr>
            <p:ph type="sldNum" sz="quarter" idx="12"/>
          </p:nvPr>
        </p:nvSpPr>
        <p:spPr>
          <a:xfrm>
            <a:off x="4343400" y="1042416"/>
            <a:ext cx="457200" cy="441325"/>
          </a:xfrm>
        </p:spPr>
        <p:txBody>
          <a:bodyPr/>
          <a:lstStyle>
            <a:lvl1pPr algn="ctr">
              <a:defRPr/>
            </a:lvl1pPr>
          </a:lstStyle>
          <a:p>
            <a:fld id="{BF3B645B-80B6-4EFC-9D96-349C76A21230}" type="slidenum">
              <a:rPr lang="es-CO" smtClean="0"/>
              <a:t>‹Nº›</a:t>
            </a:fld>
            <a:endParaRPr lang="es-CO"/>
          </a:p>
        </p:txBody>
      </p:sp>
      <p:sp>
        <p:nvSpPr>
          <p:cNvPr id="23" name="22 Título"/>
          <p:cNvSpPr>
            <a:spLocks noGrp="1"/>
          </p:cNvSpPr>
          <p:nvPr>
            <p:ph type="title"/>
          </p:nvPr>
        </p:nvSpPr>
        <p:spPr/>
        <p:txBody>
          <a:bodyPr rtlCol="0" anchor="b" anchorCtr="0"/>
          <a:lstStyle/>
          <a:p>
            <a:r>
              <a:rPr kumimoji="0" lang="es-ES" smtClean="0"/>
              <a:t>Haga clic para modificar el estilo de título del patrón</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a:xfrm>
            <a:off x="4343400" y="1036020"/>
            <a:ext cx="457200" cy="441325"/>
          </a:xfrm>
        </p:spPr>
        <p:txBody>
          <a:bodyPr/>
          <a:lstStyle/>
          <a:p>
            <a:fld id="{BF3B645B-80B6-4EFC-9D96-349C76A21230}" type="slidenum">
              <a:rPr lang="es-CO" smtClean="0"/>
              <a:t>‹Nº›</a:t>
            </a:fld>
            <a:endParaRPr lang="es-CO"/>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7" name="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9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Rectángulo"/>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5 Rectángulo"/>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1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a:xfrm>
            <a:off x="4267200" y="6324600"/>
            <a:ext cx="609600" cy="441324"/>
          </a:xfrm>
        </p:spPr>
        <p:txBody>
          <a:bodyPr/>
          <a:lstStyle>
            <a:lvl1pPr>
              <a:defRPr>
                <a:solidFill>
                  <a:srgbClr val="FFFFFF"/>
                </a:solidFill>
              </a:defRPr>
            </a:lvl1pPr>
          </a:lstStyle>
          <a:p>
            <a:fld id="{BF3B645B-80B6-4EFC-9D96-349C76A21230}" type="slidenum">
              <a:rPr lang="es-CO" smtClean="0"/>
              <a:t>‹Nº›</a:t>
            </a:fld>
            <a:endParaRPr lang="es-CO"/>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9" name="18 Rectángulo"/>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14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12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Título"/>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8" name="7 Rectángulo"/>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8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19 Marcador de contenido"/>
          <p:cNvSpPr>
            <a:spLocks noGrp="1"/>
          </p:cNvSpPr>
          <p:nvPr>
            <p:ph sz="quarter" idx="1"/>
          </p:nvPr>
        </p:nvSpPr>
        <p:spPr>
          <a:xfrm>
            <a:off x="3124200" y="685800"/>
            <a:ext cx="5638800" cy="54102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0" name="9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BF3B645B-80B6-4EFC-9D96-349C76A21230}" type="slidenum">
              <a:rPr lang="es-CO" smtClean="0"/>
              <a:t>‹Nº›</a:t>
            </a:fld>
            <a:endParaRPr lang="es-CO"/>
          </a:p>
        </p:txBody>
      </p:sp>
      <p:sp>
        <p:nvSpPr>
          <p:cNvPr id="21" name="20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p:txBody>
          <a:bodyPr/>
          <a:lstStyle/>
          <a:p>
            <a:fld id="{CC92550F-D411-4269-B0AA-BAFE161CEFE5}" type="datetimeFigureOut">
              <a:rPr lang="es-CO" smtClean="0"/>
              <a:t>19/03/2026</a:t>
            </a:fld>
            <a:endParaRPr lang="es-CO"/>
          </a:p>
        </p:txBody>
      </p:sp>
      <p:sp>
        <p:nvSpPr>
          <p:cNvPr id="6" name="5 Marcador de pie de página"/>
          <p:cNvSpPr>
            <a:spLocks noGrp="1"/>
          </p:cNvSpPr>
          <p:nvPr>
            <p:ph type="ftr" sz="quarter" idx="11"/>
          </p:nvPr>
        </p:nvSpPr>
        <p:spPr>
          <a:xfrm>
            <a:off x="301752" y="6410848"/>
            <a:ext cx="3383280" cy="365760"/>
          </a:xfrm>
        </p:spPr>
        <p:txBody>
          <a:bodyPr/>
          <a:lstStyle/>
          <a:p>
            <a:endParaRPr lang="es-CO"/>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1" name="20 Conector recto"/>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16 Rectángulo"/>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19 Rectángulo"/>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7 Rectángulo"/>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11 Elipse"/>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Elipse"/>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6 Marcador de número de diapositiva"/>
          <p:cNvSpPr>
            <a:spLocks noGrp="1"/>
          </p:cNvSpPr>
          <p:nvPr>
            <p:ph type="sldNum" sz="quarter" idx="12"/>
          </p:nvPr>
        </p:nvSpPr>
        <p:spPr>
          <a:xfrm>
            <a:off x="1371600" y="312738"/>
            <a:ext cx="457200" cy="441325"/>
          </a:xfrm>
        </p:spPr>
        <p:txBody>
          <a:bodyPr/>
          <a:lstStyle/>
          <a:p>
            <a:fld id="{BF3B645B-80B6-4EFC-9D96-349C76A21230}" type="slidenum">
              <a:rPr lang="es-CO" smtClean="0"/>
              <a:t>‹Nº›</a:t>
            </a:fld>
            <a:endParaRPr lang="es-CO"/>
          </a:p>
        </p:txBody>
      </p:sp>
      <p:sp>
        <p:nvSpPr>
          <p:cNvPr id="2" name="1 Título"/>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000375" y="609600"/>
            <a:ext cx="5867400" cy="4267200"/>
          </a:xfrm>
        </p:spPr>
        <p:txBody>
          <a:bodyPr/>
          <a:lstStyle>
            <a:lvl1pPr marL="0" indent="0">
              <a:buNone/>
              <a:defRPr sz="3200"/>
            </a:lvl1pPr>
          </a:lstStyle>
          <a:p>
            <a:r>
              <a:rPr kumimoji="0" lang="es-ES" smtClean="0"/>
              <a:t>Haga clic en el icono para agregar una imagen</a:t>
            </a:r>
            <a:endParaRPr kumimoji="0" lang="en-US" dirty="0"/>
          </a:p>
        </p:txBody>
      </p:sp>
      <p:sp>
        <p:nvSpPr>
          <p:cNvPr id="4" name="3 Marcador de texto"/>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22" name="21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4 Marcador de fecha"/>
          <p:cNvSpPr>
            <a:spLocks noGrp="1"/>
          </p:cNvSpPr>
          <p:nvPr>
            <p:ph type="dt" sz="half" idx="10"/>
          </p:nvPr>
        </p:nvSpPr>
        <p:spPr>
          <a:xfrm>
            <a:off x="5788152" y="6404984"/>
            <a:ext cx="3044952" cy="365760"/>
          </a:xfrm>
        </p:spPr>
        <p:txBody>
          <a:bodyPr/>
          <a:lstStyle/>
          <a:p>
            <a:fld id="{CC92550F-D411-4269-B0AA-BAFE161CEFE5}" type="datetimeFigureOut">
              <a:rPr lang="es-CO" smtClean="0"/>
              <a:t>19/03/2026</a:t>
            </a:fld>
            <a:endParaRPr lang="es-CO"/>
          </a:p>
        </p:txBody>
      </p:sp>
      <p:sp>
        <p:nvSpPr>
          <p:cNvPr id="6" name="5 Marcador de pie de página"/>
          <p:cNvSpPr>
            <a:spLocks noGrp="1"/>
          </p:cNvSpPr>
          <p:nvPr>
            <p:ph type="ftr" sz="quarter" idx="11"/>
          </p:nvPr>
        </p:nvSpPr>
        <p:spPr>
          <a:xfrm>
            <a:off x="301752" y="6410848"/>
            <a:ext cx="3584448" cy="365760"/>
          </a:xfrm>
        </p:spPr>
        <p:txBody>
          <a:bodyPr/>
          <a:lstStyle/>
          <a:p>
            <a:endParaRPr lang="es-CO"/>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7" name="16 Rectángulo"/>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15 Rectángulo"/>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17 Rectángulo"/>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18 Rectángulo"/>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8 Rectángulo"/>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13 Marcador de fecha"/>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C92550F-D411-4269-B0AA-BAFE161CEFE5}" type="datetimeFigureOut">
              <a:rPr lang="es-CO" smtClean="0"/>
              <a:t>19/03/2026</a:t>
            </a:fld>
            <a:endParaRPr lang="es-CO"/>
          </a:p>
        </p:txBody>
      </p:sp>
      <p:sp>
        <p:nvSpPr>
          <p:cNvPr id="3" name="2 Marcador de pie de página"/>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s-CO"/>
          </a:p>
        </p:txBody>
      </p:sp>
      <p:sp>
        <p:nvSpPr>
          <p:cNvPr id="8" name="7 Rectángulo"/>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9 Conector recto"/>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11 Elipse"/>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14 Elipse"/>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Marcador de número de diapositiva"/>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BF3B645B-80B6-4EFC-9D96-349C76A21230}" type="slidenum">
              <a:rPr lang="es-CO" smtClean="0"/>
              <a:t>‹Nº›</a:t>
            </a:fld>
            <a:endParaRPr lang="es-CO"/>
          </a:p>
        </p:txBody>
      </p:sp>
      <p:sp>
        <p:nvSpPr>
          <p:cNvPr id="22" name="21 Marcador de título"/>
          <p:cNvSpPr>
            <a:spLocks noGrp="1"/>
          </p:cNvSpPr>
          <p:nvPr>
            <p:ph type="title"/>
          </p:nvPr>
        </p:nvSpPr>
        <p:spPr>
          <a:xfrm>
            <a:off x="301752" y="228600"/>
            <a:ext cx="8534400" cy="758952"/>
          </a:xfrm>
          <a:prstGeom prst="rect">
            <a:avLst/>
          </a:prstGeom>
        </p:spPr>
        <p:txBody>
          <a:bodyPr vert="horz" anchor="b">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Subtítulo"/>
          <p:cNvSpPr>
            <a:spLocks noGrp="1"/>
          </p:cNvSpPr>
          <p:nvPr>
            <p:ph type="subTitle" idx="1"/>
          </p:nvPr>
        </p:nvSpPr>
        <p:spPr>
          <a:xfrm rot="19140000">
            <a:off x="2211948" y="3586676"/>
            <a:ext cx="6707100" cy="800970"/>
          </a:xfrm>
        </p:spPr>
        <p:txBody>
          <a:bodyPr>
            <a:normAutofit fontScale="92500" lnSpcReduction="10000"/>
          </a:bodyPr>
          <a:lstStyle/>
          <a:p>
            <a:r>
              <a:rPr lang="es-CO" dirty="0" smtClean="0">
                <a:ln>
                  <a:solidFill>
                    <a:schemeClr val="accent2"/>
                  </a:solidFill>
                </a:ln>
              </a:rPr>
              <a:t>REGIMEN LABORAL DOCENTE</a:t>
            </a:r>
          </a:p>
          <a:p>
            <a:r>
              <a:rPr lang="es-CO" dirty="0" smtClean="0">
                <a:ln>
                  <a:solidFill>
                    <a:schemeClr val="accent2"/>
                  </a:solidFill>
                </a:ln>
              </a:rPr>
              <a:t>DECRETO LEY 2277 DE 1979</a:t>
            </a:r>
          </a:p>
          <a:p>
            <a:r>
              <a:rPr lang="es-CO" dirty="0" smtClean="0"/>
              <a:t>(ESTATUTO DOCENTE)</a:t>
            </a:r>
            <a:endParaRPr lang="es-CO" dirty="0"/>
          </a:p>
        </p:txBody>
      </p:sp>
      <p:sp>
        <p:nvSpPr>
          <p:cNvPr id="4" name="3 Título"/>
          <p:cNvSpPr>
            <a:spLocks noGrp="1"/>
          </p:cNvSpPr>
          <p:nvPr>
            <p:ph type="ctrTitle"/>
          </p:nvPr>
        </p:nvSpPr>
        <p:spPr>
          <a:solidFill>
            <a:schemeClr val="accent3">
              <a:lumMod val="75000"/>
            </a:schemeClr>
          </a:solidFill>
        </p:spPr>
        <p:txBody>
          <a:bodyPr>
            <a:normAutofit fontScale="90000"/>
          </a:bodyPr>
          <a:lstStyle/>
          <a:p>
            <a:r>
              <a:rPr lang="es-CO" dirty="0" smtClean="0"/>
              <a:t>ESCUELA DE FORMACIÓN POLÍTICA Y SINDICAL DEL SUTEV</a:t>
            </a:r>
            <a:endParaRPr lang="es-CO" dirty="0"/>
          </a:p>
        </p:txBody>
      </p:sp>
    </p:spTree>
    <p:extLst>
      <p:ext uri="{BB962C8B-B14F-4D97-AF65-F5344CB8AC3E}">
        <p14:creationId xmlns:p14="http://schemas.microsoft.com/office/powerpoint/2010/main" val="41505642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a:solidFill>
                  <a:srgbClr val="FF6700">
                    <a:shade val="75000"/>
                  </a:srgbClr>
                </a:solidFill>
              </a:rPr>
              <a:t>REQUISITOS PARA ASCENSO</a:t>
            </a:r>
            <a:endParaRPr lang="es-CO" dirty="0"/>
          </a:p>
        </p:txBody>
      </p:sp>
      <p:sp>
        <p:nvSpPr>
          <p:cNvPr id="3" name="2 Marcador de contenido"/>
          <p:cNvSpPr>
            <a:spLocks noGrp="1"/>
          </p:cNvSpPr>
          <p:nvPr>
            <p:ph sz="quarter" idx="1"/>
          </p:nvPr>
        </p:nvSpPr>
        <p:spPr/>
        <p:txBody>
          <a:bodyPr/>
          <a:lstStyle/>
          <a:p>
            <a:pPr lvl="0" algn="just">
              <a:lnSpc>
                <a:spcPct val="115000"/>
              </a:lnSpc>
              <a:spcAft>
                <a:spcPts val="1000"/>
              </a:spcAft>
              <a:buClr>
                <a:srgbClr val="94C600"/>
              </a:buClr>
            </a:pPr>
            <a:r>
              <a:rPr lang="es-CO" sz="2400" b="1" dirty="0">
                <a:solidFill>
                  <a:prstClr val="black"/>
                </a:solidFill>
                <a:latin typeface="Arial"/>
                <a:ea typeface="Calibri"/>
                <a:cs typeface="Times New Roman"/>
              </a:rPr>
              <a:t>TIEMPO DE SERVICIO</a:t>
            </a:r>
            <a:r>
              <a:rPr lang="es-CO" sz="2400" i="1" dirty="0">
                <a:solidFill>
                  <a:prstClr val="black"/>
                </a:solidFill>
                <a:latin typeface="Arial"/>
                <a:ea typeface="Calibri"/>
                <a:cs typeface="Times New Roman"/>
              </a:rPr>
              <a:t>. </a:t>
            </a:r>
            <a:r>
              <a:rPr lang="es-CO" sz="2400" dirty="0">
                <a:solidFill>
                  <a:prstClr val="black"/>
                </a:solidFill>
                <a:latin typeface="Arial"/>
                <a:ea typeface="Calibri"/>
                <a:cs typeface="Times New Roman"/>
              </a:rPr>
              <a:t>Los años de servicio para el ascenso en el escalafón podían ser continuos o discontinuos y laborados en establecimientos educativos oficiales o no oficiales aprobados por el Ministerio de Educación Nacional. El tiempo de servicio por hora cátedra tenía valor para los ascensos de acuerdo con la reglamentación que expidiera por  el Ministerio (a razón de un día de servicio por cada cuatro horas cátedra).</a:t>
            </a:r>
            <a:endParaRPr lang="es-CO" sz="2400" dirty="0">
              <a:solidFill>
                <a:prstClr val="black"/>
              </a:solidFill>
              <a:ea typeface="Calibri"/>
              <a:cs typeface="Times New Roman"/>
            </a:endParaRPr>
          </a:p>
          <a:p>
            <a:endParaRPr lang="es-CO" dirty="0"/>
          </a:p>
        </p:txBody>
      </p:sp>
    </p:spTree>
    <p:extLst>
      <p:ext uri="{BB962C8B-B14F-4D97-AF65-F5344CB8AC3E}">
        <p14:creationId xmlns:p14="http://schemas.microsoft.com/office/powerpoint/2010/main" val="10335083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002060"/>
          </a:solidFill>
          <a:ln>
            <a:solidFill>
              <a:schemeClr val="tx1"/>
            </a:solidFill>
          </a:ln>
        </p:spPr>
        <p:txBody>
          <a:bodyPr/>
          <a:lstStyle/>
          <a:p>
            <a:r>
              <a:rPr lang="es-CO" b="1" dirty="0" smtClean="0"/>
              <a:t>CARRERA DOCENTE</a:t>
            </a:r>
            <a:endParaRPr lang="es-CO" b="1" dirty="0"/>
          </a:p>
        </p:txBody>
      </p:sp>
      <p:sp>
        <p:nvSpPr>
          <p:cNvPr id="4" name="3 Marcador de contenido"/>
          <p:cNvSpPr>
            <a:spLocks noGrp="1"/>
          </p:cNvSpPr>
          <p:nvPr>
            <p:ph sz="quarter" idx="1"/>
          </p:nvPr>
        </p:nvSpPr>
        <p:spPr>
          <a:xfrm>
            <a:off x="323528" y="1484784"/>
            <a:ext cx="8503920" cy="4572000"/>
          </a:xfrm>
          <a:ln>
            <a:solidFill>
              <a:srgbClr val="00B050"/>
            </a:solidFill>
          </a:ln>
        </p:spPr>
        <p:txBody>
          <a:bodyPr>
            <a:normAutofit fontScale="55000" lnSpcReduction="20000"/>
          </a:bodyPr>
          <a:lstStyle/>
          <a:p>
            <a:pPr marL="0" indent="0" algn="just">
              <a:lnSpc>
                <a:spcPct val="115000"/>
              </a:lnSpc>
              <a:spcAft>
                <a:spcPts val="1000"/>
              </a:spcAft>
              <a:buNone/>
            </a:pPr>
            <a:r>
              <a:rPr lang="es-CO" sz="2800" b="1" dirty="0" smtClean="0">
                <a:latin typeface="Arial"/>
                <a:ea typeface="Calibri"/>
                <a:cs typeface="Times New Roman"/>
              </a:rPr>
              <a:t>Definición</a:t>
            </a:r>
            <a:r>
              <a:rPr lang="es-CO" sz="2800" b="1" dirty="0">
                <a:latin typeface="Arial"/>
                <a:ea typeface="Calibri"/>
                <a:cs typeface="Times New Roman"/>
              </a:rPr>
              <a:t>.</a:t>
            </a:r>
            <a:r>
              <a:rPr lang="es-CO" sz="2800" i="1" dirty="0">
                <a:latin typeface="Arial"/>
                <a:ea typeface="Calibri"/>
                <a:cs typeface="Times New Roman"/>
              </a:rPr>
              <a:t> </a:t>
            </a:r>
            <a:r>
              <a:rPr lang="es-CO" sz="2800" dirty="0">
                <a:latin typeface="Arial"/>
                <a:ea typeface="Calibri"/>
                <a:cs typeface="Times New Roman"/>
              </a:rPr>
              <a:t>La carrera docente es el régimen legal que ampara el ejercicio de la profesión docente en el sector </a:t>
            </a:r>
            <a:r>
              <a:rPr lang="es-CO" sz="2800" dirty="0" smtClean="0">
                <a:latin typeface="Arial"/>
                <a:ea typeface="Calibri"/>
                <a:cs typeface="Times New Roman"/>
              </a:rPr>
              <a:t>oficial en cuanto a:</a:t>
            </a:r>
          </a:p>
          <a:p>
            <a:pPr algn="just">
              <a:lnSpc>
                <a:spcPct val="115000"/>
              </a:lnSpc>
              <a:spcAft>
                <a:spcPts val="1000"/>
              </a:spcAft>
            </a:pPr>
            <a:r>
              <a:rPr lang="es-CO" sz="2800" dirty="0" smtClean="0">
                <a:latin typeface="Arial"/>
                <a:ea typeface="Calibri"/>
                <a:cs typeface="Times New Roman"/>
              </a:rPr>
              <a:t>estabilidad en </a:t>
            </a:r>
            <a:r>
              <a:rPr lang="es-CO" sz="2800" dirty="0">
                <a:latin typeface="Arial"/>
                <a:ea typeface="Calibri"/>
                <a:cs typeface="Times New Roman"/>
              </a:rPr>
              <a:t>el </a:t>
            </a:r>
            <a:r>
              <a:rPr lang="es-CO" sz="2800" dirty="0" smtClean="0">
                <a:latin typeface="Arial"/>
                <a:ea typeface="Calibri"/>
                <a:cs typeface="Times New Roman"/>
              </a:rPr>
              <a:t>empleo; </a:t>
            </a:r>
          </a:p>
          <a:p>
            <a:pPr algn="just">
              <a:lnSpc>
                <a:spcPct val="115000"/>
              </a:lnSpc>
              <a:spcAft>
                <a:spcPts val="1000"/>
              </a:spcAft>
            </a:pPr>
            <a:r>
              <a:rPr lang="es-CO" sz="2800" dirty="0">
                <a:latin typeface="Arial"/>
                <a:ea typeface="Calibri"/>
                <a:cs typeface="Times New Roman"/>
              </a:rPr>
              <a:t> </a:t>
            </a:r>
            <a:r>
              <a:rPr lang="es-CO" sz="2800" dirty="0" smtClean="0">
                <a:latin typeface="Arial"/>
                <a:ea typeface="Calibri"/>
                <a:cs typeface="Times New Roman"/>
              </a:rPr>
              <a:t>profesionalización</a:t>
            </a:r>
            <a:r>
              <a:rPr lang="es-CO" sz="2800" dirty="0">
                <a:latin typeface="Arial"/>
                <a:ea typeface="Calibri"/>
                <a:cs typeface="Times New Roman"/>
              </a:rPr>
              <a:t>, actualización y capacitación </a:t>
            </a:r>
            <a:r>
              <a:rPr lang="es-CO" sz="2800" dirty="0" smtClean="0">
                <a:latin typeface="Arial"/>
                <a:ea typeface="Calibri"/>
                <a:cs typeface="Times New Roman"/>
              </a:rPr>
              <a:t>permanente.</a:t>
            </a:r>
          </a:p>
          <a:p>
            <a:pPr marL="0" indent="0" algn="just">
              <a:lnSpc>
                <a:spcPct val="115000"/>
              </a:lnSpc>
              <a:spcAft>
                <a:spcPts val="1000"/>
              </a:spcAft>
              <a:buNone/>
            </a:pPr>
            <a:r>
              <a:rPr lang="es-CO" sz="2800" dirty="0">
                <a:latin typeface="Arial"/>
                <a:ea typeface="Calibri"/>
                <a:cs typeface="Times New Roman"/>
              </a:rPr>
              <a:t>L</a:t>
            </a:r>
            <a:r>
              <a:rPr lang="es-CO" sz="2800" dirty="0" smtClean="0">
                <a:latin typeface="Arial"/>
                <a:ea typeface="Calibri"/>
                <a:cs typeface="Times New Roman"/>
              </a:rPr>
              <a:t>a cartera docente también…</a:t>
            </a:r>
          </a:p>
          <a:p>
            <a:pPr algn="just">
              <a:lnSpc>
                <a:spcPct val="115000"/>
              </a:lnSpc>
              <a:spcAft>
                <a:spcPts val="1000"/>
              </a:spcAft>
            </a:pPr>
            <a:r>
              <a:rPr lang="es-CO" sz="2800" dirty="0" smtClean="0">
                <a:latin typeface="Arial"/>
                <a:ea typeface="Calibri"/>
                <a:cs typeface="Times New Roman"/>
              </a:rPr>
              <a:t> </a:t>
            </a:r>
            <a:r>
              <a:rPr lang="es-CO" sz="2800" dirty="0">
                <a:latin typeface="Arial"/>
                <a:ea typeface="Calibri"/>
                <a:cs typeface="Times New Roman"/>
              </a:rPr>
              <a:t>E</a:t>
            </a:r>
            <a:r>
              <a:rPr lang="es-CO" sz="2800" dirty="0" smtClean="0">
                <a:latin typeface="Arial"/>
                <a:ea typeface="Calibri"/>
                <a:cs typeface="Times New Roman"/>
              </a:rPr>
              <a:t>stablece </a:t>
            </a:r>
            <a:r>
              <a:rPr lang="es-CO" sz="2800" dirty="0">
                <a:latin typeface="Arial"/>
                <a:ea typeface="Calibri"/>
                <a:cs typeface="Times New Roman"/>
              </a:rPr>
              <a:t>el número de grados del escalafón </a:t>
            </a:r>
            <a:r>
              <a:rPr lang="es-CO" sz="2800" dirty="0" smtClean="0">
                <a:latin typeface="Arial"/>
                <a:ea typeface="Calibri"/>
                <a:cs typeface="Times New Roman"/>
              </a:rPr>
              <a:t>docente.</a:t>
            </a:r>
          </a:p>
          <a:p>
            <a:pPr algn="just">
              <a:lnSpc>
                <a:spcPct val="115000"/>
              </a:lnSpc>
              <a:spcAft>
                <a:spcPts val="1000"/>
              </a:spcAft>
            </a:pPr>
            <a:r>
              <a:rPr lang="es-CO" sz="2800" dirty="0" smtClean="0">
                <a:latin typeface="Arial"/>
                <a:ea typeface="Calibri"/>
                <a:cs typeface="Times New Roman"/>
              </a:rPr>
              <a:t> Regula </a:t>
            </a:r>
            <a:r>
              <a:rPr lang="es-CO" sz="2800" dirty="0">
                <a:latin typeface="Arial"/>
                <a:ea typeface="Calibri"/>
                <a:cs typeface="Times New Roman"/>
              </a:rPr>
              <a:t>las condiciones de inscripción, ascenso y permanencia dentro del </a:t>
            </a:r>
            <a:r>
              <a:rPr lang="es-CO" sz="2800" dirty="0" smtClean="0">
                <a:latin typeface="Arial"/>
                <a:ea typeface="Calibri"/>
                <a:cs typeface="Times New Roman"/>
              </a:rPr>
              <a:t>escalafón </a:t>
            </a:r>
          </a:p>
          <a:p>
            <a:pPr algn="just">
              <a:lnSpc>
                <a:spcPct val="115000"/>
              </a:lnSpc>
              <a:spcAft>
                <a:spcPts val="1000"/>
              </a:spcAft>
            </a:pPr>
            <a:r>
              <a:rPr lang="es-CO" sz="2800" dirty="0" smtClean="0">
                <a:latin typeface="Arial"/>
                <a:ea typeface="Calibri"/>
                <a:cs typeface="Times New Roman"/>
              </a:rPr>
              <a:t>Regula la </a:t>
            </a:r>
            <a:r>
              <a:rPr lang="es-CO" sz="2800" dirty="0">
                <a:latin typeface="Arial"/>
                <a:ea typeface="Calibri"/>
                <a:cs typeface="Times New Roman"/>
              </a:rPr>
              <a:t>promoción a los cargos directivos de carácter docente. </a:t>
            </a:r>
            <a:endParaRPr lang="es-CO" sz="2800" dirty="0" smtClean="0">
              <a:latin typeface="Arial"/>
              <a:ea typeface="Calibri"/>
              <a:cs typeface="Times New Roman"/>
            </a:endParaRPr>
          </a:p>
          <a:p>
            <a:pPr marL="0" indent="0" algn="just">
              <a:lnSpc>
                <a:spcPct val="115000"/>
              </a:lnSpc>
              <a:spcAft>
                <a:spcPts val="1000"/>
              </a:spcAft>
              <a:buNone/>
            </a:pPr>
            <a:r>
              <a:rPr lang="es-CO" sz="2800" dirty="0" smtClean="0">
                <a:latin typeface="Arial"/>
                <a:ea typeface="Calibri"/>
                <a:cs typeface="Times New Roman"/>
              </a:rPr>
              <a:t>Son merecedores de estos derechos y  garantías los </a:t>
            </a:r>
            <a:r>
              <a:rPr lang="es-CO" sz="2800" dirty="0">
                <a:latin typeface="Arial"/>
                <a:ea typeface="Calibri"/>
                <a:cs typeface="Times New Roman"/>
              </a:rPr>
              <a:t>educadores oficiales que estén inscritos en el Escalafón Docente, sean designados para un cargo docente en propiedad y tomen posesión del mismo.</a:t>
            </a:r>
            <a:r>
              <a:rPr lang="es-CO" sz="1400" i="1" dirty="0">
                <a:solidFill>
                  <a:srgbClr val="333333"/>
                </a:solidFill>
                <a:latin typeface="DejaVuSansCondensed-Oblique"/>
                <a:ea typeface="Calibri"/>
                <a:cs typeface="DejaVuSansCondensed-Oblique"/>
              </a:rPr>
              <a:t> </a:t>
            </a:r>
            <a:endParaRPr lang="es-CO" sz="2400" dirty="0">
              <a:ea typeface="Calibri"/>
              <a:cs typeface="Times New Roman"/>
            </a:endParaRPr>
          </a:p>
          <a:p>
            <a:endParaRPr lang="es-CO" dirty="0"/>
          </a:p>
        </p:txBody>
      </p:sp>
    </p:spTree>
    <p:extLst>
      <p:ext uri="{BB962C8B-B14F-4D97-AF65-F5344CB8AC3E}">
        <p14:creationId xmlns:p14="http://schemas.microsoft.com/office/powerpoint/2010/main" val="5102187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a:solidFill>
                  <a:srgbClr val="D0BE40">
                    <a:shade val="75000"/>
                  </a:srgbClr>
                </a:solidFill>
              </a:rPr>
              <a:t>CARRERA DOCENTE</a:t>
            </a:r>
            <a:endParaRPr lang="es-CO" dirty="0"/>
          </a:p>
        </p:txBody>
      </p:sp>
      <p:sp>
        <p:nvSpPr>
          <p:cNvPr id="3" name="2 Marcador de contenido"/>
          <p:cNvSpPr>
            <a:spLocks noGrp="1"/>
          </p:cNvSpPr>
          <p:nvPr>
            <p:ph sz="quarter" idx="1"/>
          </p:nvPr>
        </p:nvSpPr>
        <p:spPr/>
        <p:txBody>
          <a:bodyPr>
            <a:normAutofit/>
          </a:bodyPr>
          <a:lstStyle/>
          <a:p>
            <a:pPr algn="just">
              <a:lnSpc>
                <a:spcPct val="115000"/>
              </a:lnSpc>
              <a:spcAft>
                <a:spcPts val="1000"/>
              </a:spcAft>
            </a:pPr>
            <a:endParaRPr lang="es-CO" sz="2800" b="1" dirty="0" smtClean="0">
              <a:latin typeface="Arial"/>
              <a:ea typeface="Calibri"/>
              <a:cs typeface="Times New Roman"/>
            </a:endParaRPr>
          </a:p>
          <a:p>
            <a:pPr algn="just">
              <a:lnSpc>
                <a:spcPct val="115000"/>
              </a:lnSpc>
              <a:spcAft>
                <a:spcPts val="1000"/>
              </a:spcAft>
            </a:pPr>
            <a:r>
              <a:rPr lang="es-CO" sz="2800" b="1" dirty="0" smtClean="0">
                <a:latin typeface="Arial"/>
                <a:ea typeface="Calibri"/>
                <a:cs typeface="Times New Roman"/>
              </a:rPr>
              <a:t>Estabilidad</a:t>
            </a:r>
            <a:r>
              <a:rPr lang="es-CO" sz="2800" b="1" dirty="0">
                <a:latin typeface="Arial"/>
                <a:ea typeface="Calibri"/>
                <a:cs typeface="Times New Roman"/>
              </a:rPr>
              <a:t>.</a:t>
            </a:r>
            <a:r>
              <a:rPr lang="es-CO" sz="2800" i="1" dirty="0">
                <a:latin typeface="Arial"/>
                <a:ea typeface="Calibri"/>
                <a:cs typeface="Times New Roman"/>
              </a:rPr>
              <a:t> </a:t>
            </a:r>
            <a:r>
              <a:rPr lang="es-CO" sz="2800" dirty="0">
                <a:latin typeface="Arial"/>
                <a:ea typeface="Calibri"/>
                <a:cs typeface="Times New Roman"/>
              </a:rPr>
              <a:t>El educador al servicio oficial inscrito en el escalafón no podrá ser suspendido o destituido del cargo, sin antes haber sido suspendido o excluido del escalafón. Ningún educador podrá ser reemplazado, suspendido o excluido del escalafón sino por </a:t>
            </a:r>
            <a:r>
              <a:rPr lang="es-CO" sz="2800" b="1" dirty="0">
                <a:latin typeface="Arial"/>
                <a:ea typeface="Calibri"/>
                <a:cs typeface="Times New Roman"/>
              </a:rPr>
              <a:t>ineficiencia profesional</a:t>
            </a:r>
            <a:r>
              <a:rPr lang="es-CO" sz="2800" dirty="0">
                <a:latin typeface="Arial"/>
                <a:ea typeface="Calibri"/>
                <a:cs typeface="Times New Roman"/>
              </a:rPr>
              <a:t> o </a:t>
            </a:r>
            <a:r>
              <a:rPr lang="es-CO" sz="2800" b="1" dirty="0">
                <a:latin typeface="Arial"/>
                <a:ea typeface="Calibri"/>
                <a:cs typeface="Times New Roman"/>
              </a:rPr>
              <a:t>mala conducta comprobada</a:t>
            </a:r>
            <a:r>
              <a:rPr lang="es-CO" sz="2800" dirty="0">
                <a:latin typeface="Arial"/>
                <a:ea typeface="Calibri"/>
                <a:cs typeface="Times New Roman"/>
              </a:rPr>
              <a:t>.</a:t>
            </a:r>
            <a:endParaRPr lang="es-CO" sz="2400" dirty="0">
              <a:ea typeface="Calibri"/>
              <a:cs typeface="Times New Roman"/>
            </a:endParaRPr>
          </a:p>
          <a:p>
            <a:pPr marL="0" indent="0">
              <a:buNone/>
            </a:pPr>
            <a:endParaRPr lang="es-CO" dirty="0"/>
          </a:p>
        </p:txBody>
      </p:sp>
    </p:spTree>
    <p:extLst>
      <p:ext uri="{BB962C8B-B14F-4D97-AF65-F5344CB8AC3E}">
        <p14:creationId xmlns:p14="http://schemas.microsoft.com/office/powerpoint/2010/main" val="10734192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5"/>
          </a:solidFill>
        </p:spPr>
        <p:txBody>
          <a:bodyPr/>
          <a:lstStyle/>
          <a:p>
            <a:r>
              <a:rPr lang="es-CO" b="1" dirty="0" smtClean="0"/>
              <a:t>DERECHOS DE LOS EDUCADORES</a:t>
            </a:r>
            <a:endParaRPr lang="es-CO" b="1" dirty="0"/>
          </a:p>
        </p:txBody>
      </p:sp>
      <p:sp>
        <p:nvSpPr>
          <p:cNvPr id="3" name="2 Marcador de contenido"/>
          <p:cNvSpPr>
            <a:spLocks noGrp="1"/>
          </p:cNvSpPr>
          <p:nvPr>
            <p:ph sz="quarter" idx="1"/>
          </p:nvPr>
        </p:nvSpPr>
        <p:spPr>
          <a:solidFill>
            <a:schemeClr val="accent1">
              <a:lumMod val="60000"/>
              <a:lumOff val="40000"/>
            </a:schemeClr>
          </a:solidFill>
          <a:ln>
            <a:solidFill>
              <a:schemeClr val="accent1">
                <a:lumMod val="40000"/>
                <a:lumOff val="60000"/>
              </a:schemeClr>
            </a:solidFill>
          </a:ln>
        </p:spPr>
        <p:txBody>
          <a:bodyPr>
            <a:normAutofit fontScale="77500" lnSpcReduction="20000"/>
          </a:bodyPr>
          <a:lstStyle/>
          <a:p>
            <a:pPr marL="0" indent="0" algn="just">
              <a:lnSpc>
                <a:spcPct val="115000"/>
              </a:lnSpc>
              <a:spcAft>
                <a:spcPts val="1000"/>
              </a:spcAft>
              <a:buNone/>
            </a:pPr>
            <a:r>
              <a:rPr lang="es-CO" sz="2800" dirty="0" smtClean="0">
                <a:latin typeface="Arial"/>
                <a:ea typeface="Calibri"/>
                <a:cs typeface="Times New Roman"/>
              </a:rPr>
              <a:t>a</a:t>
            </a:r>
            <a:r>
              <a:rPr lang="es-CO" sz="2800" dirty="0">
                <a:latin typeface="Arial"/>
                <a:ea typeface="Calibri"/>
                <a:cs typeface="Times New Roman"/>
              </a:rPr>
              <a:t>. Formar asociaciones sindicales con capacidad legal para representar a sus afiliados en la formulación de reclamos y solicitudes ante las autoridades del orden nacional y seccional;	</a:t>
            </a:r>
            <a:endParaRPr lang="es-CO" sz="2400" dirty="0">
              <a:ea typeface="Calibri"/>
              <a:cs typeface="Times New Roman"/>
            </a:endParaRPr>
          </a:p>
          <a:p>
            <a:pPr marL="0" indent="0" algn="just">
              <a:lnSpc>
                <a:spcPct val="115000"/>
              </a:lnSpc>
              <a:spcAft>
                <a:spcPts val="1000"/>
              </a:spcAft>
              <a:buNone/>
            </a:pPr>
            <a:r>
              <a:rPr lang="es-CO" sz="2800" dirty="0">
                <a:latin typeface="Arial"/>
                <a:ea typeface="Calibri"/>
                <a:cs typeface="Times New Roman"/>
              </a:rPr>
              <a:t>b. Percibir oportunamente la remuneración asignada para el respectivo cargo y grado del escalafón;</a:t>
            </a:r>
            <a:endParaRPr lang="es-CO" sz="2400" dirty="0">
              <a:ea typeface="Calibri"/>
              <a:cs typeface="Times New Roman"/>
            </a:endParaRPr>
          </a:p>
          <a:p>
            <a:pPr marL="0" indent="0" algn="just">
              <a:lnSpc>
                <a:spcPct val="115000"/>
              </a:lnSpc>
              <a:spcAft>
                <a:spcPts val="1000"/>
              </a:spcAft>
              <a:buNone/>
            </a:pPr>
            <a:r>
              <a:rPr lang="es-CO" sz="2800" dirty="0">
                <a:latin typeface="Arial"/>
                <a:ea typeface="Calibri"/>
                <a:cs typeface="Times New Roman"/>
              </a:rPr>
              <a:t>c. Ascender dentro de la carrera docente;</a:t>
            </a:r>
            <a:endParaRPr lang="es-CO" sz="2400" dirty="0">
              <a:ea typeface="Calibri"/>
              <a:cs typeface="Times New Roman"/>
            </a:endParaRPr>
          </a:p>
          <a:p>
            <a:pPr marL="0" indent="0" algn="just">
              <a:lnSpc>
                <a:spcPct val="115000"/>
              </a:lnSpc>
              <a:spcAft>
                <a:spcPts val="1000"/>
              </a:spcAft>
              <a:buNone/>
            </a:pPr>
            <a:r>
              <a:rPr lang="es-CO" sz="2800" dirty="0">
                <a:latin typeface="Arial"/>
                <a:ea typeface="Calibri"/>
                <a:cs typeface="Times New Roman"/>
              </a:rPr>
              <a:t>d. Participar en los programas de capacitación y bienestar social y gozar de los estímulos de carácter profesional y económico que se establezcan;</a:t>
            </a:r>
            <a:endParaRPr lang="es-CO" sz="2400" dirty="0">
              <a:ea typeface="Calibri"/>
              <a:cs typeface="Times New Roman"/>
            </a:endParaRPr>
          </a:p>
          <a:p>
            <a:pPr marL="0" indent="0" algn="just">
              <a:lnSpc>
                <a:spcPct val="115000"/>
              </a:lnSpc>
              <a:spcAft>
                <a:spcPts val="1000"/>
              </a:spcAft>
              <a:buNone/>
            </a:pPr>
            <a:r>
              <a:rPr lang="es-CO" sz="2800" dirty="0">
                <a:latin typeface="Arial"/>
                <a:ea typeface="Calibri"/>
                <a:cs typeface="Times New Roman"/>
              </a:rPr>
              <a:t>e. Disfrutar de vacaciones remuneradas;</a:t>
            </a:r>
            <a:endParaRPr lang="es-CO" sz="2400" dirty="0">
              <a:ea typeface="Calibri"/>
              <a:cs typeface="Times New Roman"/>
            </a:endParaRPr>
          </a:p>
          <a:p>
            <a:pPr marL="0" indent="0" algn="just">
              <a:lnSpc>
                <a:spcPct val="115000"/>
              </a:lnSpc>
              <a:spcAft>
                <a:spcPts val="1000"/>
              </a:spcAft>
              <a:buNone/>
            </a:pPr>
            <a:r>
              <a:rPr lang="es-CO" dirty="0" smtClean="0"/>
              <a:t>…</a:t>
            </a:r>
            <a:endParaRPr lang="es-CO" dirty="0"/>
          </a:p>
        </p:txBody>
      </p:sp>
    </p:spTree>
    <p:extLst>
      <p:ext uri="{BB962C8B-B14F-4D97-AF65-F5344CB8AC3E}">
        <p14:creationId xmlns:p14="http://schemas.microsoft.com/office/powerpoint/2010/main" val="36941875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00B050"/>
          </a:solidFill>
        </p:spPr>
        <p:txBody>
          <a:bodyPr/>
          <a:lstStyle/>
          <a:p>
            <a:r>
              <a:rPr lang="es-CO" b="1" dirty="0" smtClean="0">
                <a:solidFill>
                  <a:srgbClr val="08A1D9">
                    <a:shade val="75000"/>
                  </a:srgbClr>
                </a:solidFill>
              </a:rPr>
              <a:t>…DERECHOS </a:t>
            </a:r>
            <a:r>
              <a:rPr lang="es-CO" b="1" dirty="0">
                <a:solidFill>
                  <a:srgbClr val="08A1D9">
                    <a:shade val="75000"/>
                  </a:srgbClr>
                </a:solidFill>
              </a:rPr>
              <a:t>DE LOS EDUCADORES</a:t>
            </a:r>
            <a:endParaRPr lang="es-CO" dirty="0"/>
          </a:p>
        </p:txBody>
      </p:sp>
      <p:sp>
        <p:nvSpPr>
          <p:cNvPr id="3" name="2 Marcador de contenido"/>
          <p:cNvSpPr>
            <a:spLocks noGrp="1"/>
          </p:cNvSpPr>
          <p:nvPr>
            <p:ph sz="quarter" idx="1"/>
          </p:nvPr>
        </p:nvSpPr>
        <p:spPr/>
        <p:txBody>
          <a:bodyPr/>
          <a:lstStyle/>
          <a:p>
            <a:pPr marL="0" lvl="0" indent="0" algn="just">
              <a:lnSpc>
                <a:spcPct val="115000"/>
              </a:lnSpc>
              <a:spcAft>
                <a:spcPts val="1000"/>
              </a:spcAft>
              <a:buClr>
                <a:srgbClr val="797B7E"/>
              </a:buClr>
              <a:buNone/>
            </a:pPr>
            <a:r>
              <a:rPr lang="es-CO" sz="1300" b="1" dirty="0" smtClean="0">
                <a:solidFill>
                  <a:srgbClr val="000000"/>
                </a:solidFill>
                <a:latin typeface="Arial"/>
                <a:ea typeface="Calibri"/>
                <a:cs typeface="Times New Roman"/>
              </a:rPr>
              <a:t>…</a:t>
            </a:r>
          </a:p>
          <a:p>
            <a:pPr marL="0" lvl="0" indent="0" algn="just">
              <a:lnSpc>
                <a:spcPct val="115000"/>
              </a:lnSpc>
              <a:spcAft>
                <a:spcPts val="1000"/>
              </a:spcAft>
              <a:buClr>
                <a:srgbClr val="797B7E"/>
              </a:buClr>
              <a:buNone/>
            </a:pPr>
            <a:r>
              <a:rPr lang="es-CO" sz="2000" dirty="0" smtClean="0">
                <a:solidFill>
                  <a:srgbClr val="000000"/>
                </a:solidFill>
                <a:latin typeface="Arial"/>
                <a:ea typeface="Calibri"/>
                <a:cs typeface="Times New Roman"/>
              </a:rPr>
              <a:t>f. </a:t>
            </a:r>
            <a:r>
              <a:rPr lang="es-CO" sz="2000" dirty="0">
                <a:solidFill>
                  <a:srgbClr val="000000"/>
                </a:solidFill>
                <a:latin typeface="Arial"/>
                <a:ea typeface="Calibri"/>
                <a:cs typeface="Times New Roman"/>
              </a:rPr>
              <a:t>Obtener el reconocimiento y pago de las prestaciones sociales de Ley;</a:t>
            </a:r>
            <a:endParaRPr lang="es-CO" sz="2000" dirty="0">
              <a:solidFill>
                <a:srgbClr val="000000"/>
              </a:solidFill>
              <a:ea typeface="Calibri"/>
              <a:cs typeface="Times New Roman"/>
            </a:endParaRPr>
          </a:p>
          <a:p>
            <a:pPr marL="0" lvl="0" indent="0" algn="just">
              <a:lnSpc>
                <a:spcPct val="115000"/>
              </a:lnSpc>
              <a:spcAft>
                <a:spcPts val="1000"/>
              </a:spcAft>
              <a:buClr>
                <a:srgbClr val="797B7E"/>
              </a:buClr>
              <a:buNone/>
            </a:pPr>
            <a:r>
              <a:rPr lang="es-CO" sz="2000" dirty="0">
                <a:solidFill>
                  <a:srgbClr val="000000"/>
                </a:solidFill>
                <a:latin typeface="Arial"/>
                <a:ea typeface="Calibri"/>
                <a:cs typeface="Times New Roman"/>
              </a:rPr>
              <a:t>g. Solicitar y obtener los permisos, licencias y comisiones, de acuerdo con las disposiciones legales pertinentes; </a:t>
            </a:r>
            <a:endParaRPr lang="es-CO" sz="2000" dirty="0">
              <a:solidFill>
                <a:srgbClr val="000000"/>
              </a:solidFill>
              <a:ea typeface="Calibri"/>
              <a:cs typeface="Times New Roman"/>
            </a:endParaRPr>
          </a:p>
          <a:p>
            <a:pPr marL="0" lvl="0" indent="0" algn="just">
              <a:lnSpc>
                <a:spcPct val="115000"/>
              </a:lnSpc>
              <a:spcAft>
                <a:spcPts val="1000"/>
              </a:spcAft>
              <a:buClr>
                <a:srgbClr val="797B7E"/>
              </a:buClr>
              <a:buNone/>
            </a:pPr>
            <a:r>
              <a:rPr lang="es-CO" sz="2000" dirty="0">
                <a:solidFill>
                  <a:srgbClr val="000000"/>
                </a:solidFill>
                <a:latin typeface="Arial"/>
                <a:ea typeface="Calibri"/>
                <a:cs typeface="Times New Roman"/>
              </a:rPr>
              <a:t>h. Permanecer en el servicio y no ser desvinculado o sancionado, sino de acuerdo con las normas y procedimientos que se establecen en el presente decreto;</a:t>
            </a:r>
            <a:endParaRPr lang="es-CO" sz="2000" dirty="0">
              <a:solidFill>
                <a:srgbClr val="000000"/>
              </a:solidFill>
              <a:ea typeface="Calibri"/>
              <a:cs typeface="Times New Roman"/>
            </a:endParaRPr>
          </a:p>
          <a:p>
            <a:pPr marL="0" lvl="0" indent="0" algn="just">
              <a:lnSpc>
                <a:spcPct val="115000"/>
              </a:lnSpc>
              <a:spcAft>
                <a:spcPts val="1000"/>
              </a:spcAft>
              <a:buClr>
                <a:srgbClr val="797B7E"/>
              </a:buClr>
              <a:buNone/>
            </a:pPr>
            <a:r>
              <a:rPr lang="es-CO" sz="2000" dirty="0">
                <a:solidFill>
                  <a:srgbClr val="000000"/>
                </a:solidFill>
                <a:latin typeface="Arial"/>
                <a:ea typeface="Calibri"/>
                <a:cs typeface="Times New Roman"/>
              </a:rPr>
              <a:t>i. No ser discriminado por razón de sus creencias políticas o religiosas ni por distinciones fundadas en condiciones sociales o raciales;</a:t>
            </a:r>
            <a:endParaRPr lang="es-CO" sz="2000" dirty="0">
              <a:solidFill>
                <a:srgbClr val="000000"/>
              </a:solidFill>
              <a:ea typeface="Calibri"/>
              <a:cs typeface="Times New Roman"/>
            </a:endParaRPr>
          </a:p>
          <a:p>
            <a:pPr marL="0" lvl="0" indent="0" algn="just">
              <a:lnSpc>
                <a:spcPct val="115000"/>
              </a:lnSpc>
              <a:spcAft>
                <a:spcPts val="1000"/>
              </a:spcAft>
              <a:buClr>
                <a:srgbClr val="797B7E"/>
              </a:buClr>
              <a:buNone/>
            </a:pPr>
            <a:r>
              <a:rPr lang="es-CO" sz="2000" dirty="0">
                <a:solidFill>
                  <a:srgbClr val="000000"/>
                </a:solidFill>
                <a:latin typeface="Arial"/>
                <a:ea typeface="Calibri"/>
                <a:cs typeface="Times New Roman"/>
              </a:rPr>
              <a:t>j. Los demás establecidos o que se establezcan en el futuro.</a:t>
            </a:r>
            <a:endParaRPr lang="es-CO" sz="2000" dirty="0">
              <a:solidFill>
                <a:srgbClr val="000000"/>
              </a:solidFill>
              <a:ea typeface="Calibri"/>
              <a:cs typeface="Times New Roman"/>
            </a:endParaRPr>
          </a:p>
          <a:p>
            <a:endParaRPr lang="es-CO" sz="2000" dirty="0"/>
          </a:p>
        </p:txBody>
      </p:sp>
    </p:spTree>
    <p:extLst>
      <p:ext uri="{BB962C8B-B14F-4D97-AF65-F5344CB8AC3E}">
        <p14:creationId xmlns:p14="http://schemas.microsoft.com/office/powerpoint/2010/main" val="26901073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lstStyle/>
          <a:p>
            <a:r>
              <a:rPr lang="es-CO" b="1" dirty="0" smtClean="0"/>
              <a:t>OTROS DERECHOS /Y PROHIBICIONES</a:t>
            </a:r>
            <a:endParaRPr lang="es-CO" b="1" dirty="0"/>
          </a:p>
        </p:txBody>
      </p:sp>
      <p:sp>
        <p:nvSpPr>
          <p:cNvPr id="3" name="2 Marcador de contenido"/>
          <p:cNvSpPr>
            <a:spLocks noGrp="1"/>
          </p:cNvSpPr>
          <p:nvPr>
            <p:ph sz="quarter" idx="1"/>
          </p:nvPr>
        </p:nvSpPr>
        <p:spPr>
          <a:solidFill>
            <a:schemeClr val="accent1">
              <a:lumMod val="60000"/>
              <a:lumOff val="40000"/>
            </a:schemeClr>
          </a:solidFill>
        </p:spPr>
        <p:txBody>
          <a:bodyPr>
            <a:normAutofit fontScale="55000" lnSpcReduction="20000"/>
          </a:bodyPr>
          <a:lstStyle/>
          <a:p>
            <a:pPr algn="just">
              <a:lnSpc>
                <a:spcPct val="115000"/>
              </a:lnSpc>
              <a:spcAft>
                <a:spcPts val="1000"/>
              </a:spcAft>
            </a:pPr>
            <a:r>
              <a:rPr lang="es-CO" sz="3400" b="1" dirty="0" smtClean="0">
                <a:latin typeface="Arial"/>
                <a:ea typeface="Calibri"/>
                <a:cs typeface="Times New Roman"/>
              </a:rPr>
              <a:t>COMISIONES DE ESTUDIO</a:t>
            </a:r>
            <a:r>
              <a:rPr lang="es-CO" sz="6000" i="1" dirty="0" smtClean="0">
                <a:latin typeface="Arial"/>
                <a:ea typeface="Calibri"/>
                <a:cs typeface="Times New Roman"/>
              </a:rPr>
              <a:t>. </a:t>
            </a:r>
            <a:r>
              <a:rPr lang="es-CO" sz="4400" dirty="0">
                <a:latin typeface="Arial"/>
                <a:ea typeface="Calibri"/>
                <a:cs typeface="Times New Roman"/>
              </a:rPr>
              <a:t>Los educadores en ejercicio vinculados al sector oficial, tienen derecho preferencial a disfrutar de comisiones de estudio en facultades de educación, en universidades nacionales o extranjeras, como también a participar en seminarios, cursos, conferencias de carácter educativo, dentro o fuera del país</a:t>
            </a:r>
            <a:r>
              <a:rPr lang="es-CO" sz="4400" dirty="0" smtClean="0">
                <a:latin typeface="Arial"/>
                <a:ea typeface="Calibri"/>
                <a:cs typeface="Times New Roman"/>
              </a:rPr>
              <a:t>.</a:t>
            </a:r>
          </a:p>
          <a:p>
            <a:pPr algn="just">
              <a:lnSpc>
                <a:spcPct val="115000"/>
              </a:lnSpc>
              <a:spcAft>
                <a:spcPts val="1000"/>
              </a:spcAft>
            </a:pPr>
            <a:r>
              <a:rPr lang="es-CO" sz="3400" b="1" dirty="0" smtClean="0">
                <a:latin typeface="Arial"/>
                <a:ea typeface="Calibri"/>
                <a:cs typeface="Times New Roman"/>
              </a:rPr>
              <a:t>PROHIBICIONES:</a:t>
            </a:r>
            <a:r>
              <a:rPr lang="es-CO" sz="1900" dirty="0">
                <a:solidFill>
                  <a:prstClr val="black"/>
                </a:solidFill>
                <a:latin typeface="Arial"/>
                <a:ea typeface="Calibri"/>
                <a:cs typeface="Times New Roman"/>
              </a:rPr>
              <a:t> </a:t>
            </a:r>
            <a:r>
              <a:rPr lang="es-CO" sz="4400" dirty="0">
                <a:solidFill>
                  <a:prstClr val="black"/>
                </a:solidFill>
                <a:latin typeface="Arial"/>
                <a:ea typeface="Calibri"/>
                <a:cs typeface="Times New Roman"/>
              </a:rPr>
              <a:t>A los docentes les está prohibido abandonar o suspender sus labores injustificadamente o sin autorización previa</a:t>
            </a:r>
            <a:r>
              <a:rPr lang="es-CO" sz="3800" dirty="0">
                <a:solidFill>
                  <a:prstClr val="black"/>
                </a:solidFill>
                <a:latin typeface="Arial"/>
                <a:ea typeface="Calibri"/>
                <a:cs typeface="Times New Roman"/>
              </a:rPr>
              <a:t>.</a:t>
            </a:r>
            <a:endParaRPr lang="es-CO" sz="3800" b="1" dirty="0">
              <a:ea typeface="Calibri"/>
              <a:cs typeface="Times New Roman"/>
            </a:endParaRPr>
          </a:p>
        </p:txBody>
      </p:sp>
    </p:spTree>
    <p:extLst>
      <p:ext uri="{BB962C8B-B14F-4D97-AF65-F5344CB8AC3E}">
        <p14:creationId xmlns:p14="http://schemas.microsoft.com/office/powerpoint/2010/main" val="3565353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lstStyle/>
          <a:p>
            <a:r>
              <a:rPr lang="es-CO" b="1" dirty="0" smtClean="0"/>
              <a:t>DEBERES DE LOS DOCENTES</a:t>
            </a:r>
            <a:endParaRPr lang="es-CO" b="1" dirty="0"/>
          </a:p>
        </p:txBody>
      </p:sp>
      <p:sp>
        <p:nvSpPr>
          <p:cNvPr id="3" name="2 Marcador de contenido"/>
          <p:cNvSpPr>
            <a:spLocks noGrp="1"/>
          </p:cNvSpPr>
          <p:nvPr>
            <p:ph sz="quarter" idx="1"/>
          </p:nvPr>
        </p:nvSpPr>
        <p:spPr>
          <a:xfrm>
            <a:off x="301752" y="1124744"/>
            <a:ext cx="8503920" cy="4974304"/>
          </a:xfrm>
          <a:solidFill>
            <a:schemeClr val="accent1">
              <a:lumMod val="60000"/>
              <a:lumOff val="40000"/>
            </a:schemeClr>
          </a:solidFill>
        </p:spPr>
        <p:txBody>
          <a:bodyPr>
            <a:normAutofit fontScale="25000" lnSpcReduction="20000"/>
          </a:bodyPr>
          <a:lstStyle/>
          <a:p>
            <a:pPr marL="0" lvl="0" indent="0" algn="just">
              <a:lnSpc>
                <a:spcPct val="115000"/>
              </a:lnSpc>
              <a:spcAft>
                <a:spcPts val="1000"/>
              </a:spcAft>
              <a:buClr>
                <a:srgbClr val="873624"/>
              </a:buClr>
              <a:buNone/>
            </a:pPr>
            <a:endParaRPr lang="es-CO" sz="800" dirty="0">
              <a:solidFill>
                <a:prstClr val="black"/>
              </a:solidFill>
              <a:ea typeface="Calibri"/>
              <a:cs typeface="Times New Roman"/>
            </a:endParaRPr>
          </a:p>
          <a:p>
            <a:pPr marL="0" lvl="0" indent="0" algn="just">
              <a:lnSpc>
                <a:spcPct val="120000"/>
              </a:lnSpc>
              <a:spcAft>
                <a:spcPts val="1000"/>
              </a:spcAft>
              <a:buClr>
                <a:srgbClr val="873624"/>
              </a:buClr>
              <a:buNone/>
            </a:pPr>
            <a:r>
              <a:rPr lang="es-CO" sz="8000" b="1" dirty="0" smtClean="0">
                <a:solidFill>
                  <a:prstClr val="black"/>
                </a:solidFill>
                <a:latin typeface="Arial"/>
                <a:ea typeface="Calibri"/>
                <a:cs typeface="Times New Roman"/>
              </a:rPr>
              <a:t>SE CONSIDERAN DEBERES DE LOS DOCENTES:</a:t>
            </a:r>
            <a:endParaRPr lang="es-CO" sz="8000" dirty="0">
              <a:solidFill>
                <a:prstClr val="black"/>
              </a:solidFill>
              <a:latin typeface="Arial"/>
              <a:ea typeface="Calibri"/>
              <a:cs typeface="Times New Roman"/>
            </a:endParaRPr>
          </a:p>
          <a:p>
            <a:pPr marL="0" lvl="0" indent="0" algn="just">
              <a:lnSpc>
                <a:spcPct val="120000"/>
              </a:lnSpc>
              <a:spcAft>
                <a:spcPts val="1000"/>
              </a:spcAft>
              <a:buClr>
                <a:srgbClr val="873624"/>
              </a:buClr>
              <a:buNone/>
            </a:pPr>
            <a:r>
              <a:rPr lang="es-CO" sz="8000" dirty="0" smtClean="0">
                <a:solidFill>
                  <a:prstClr val="black"/>
                </a:solidFill>
                <a:latin typeface="Arial"/>
                <a:ea typeface="Calibri"/>
                <a:cs typeface="Times New Roman"/>
              </a:rPr>
              <a:t>a. Cumplir </a:t>
            </a:r>
            <a:r>
              <a:rPr lang="es-CO" sz="8000" dirty="0">
                <a:solidFill>
                  <a:prstClr val="black"/>
                </a:solidFill>
                <a:latin typeface="Arial"/>
                <a:ea typeface="Calibri"/>
                <a:cs typeface="Times New Roman"/>
              </a:rPr>
              <a:t>la constitución y las leyes de </a:t>
            </a:r>
            <a:r>
              <a:rPr lang="es-CO" sz="8000" dirty="0" smtClean="0">
                <a:solidFill>
                  <a:prstClr val="black"/>
                </a:solidFill>
                <a:latin typeface="Arial"/>
                <a:ea typeface="Calibri"/>
                <a:cs typeface="Times New Roman"/>
              </a:rPr>
              <a:t>Colombia;</a:t>
            </a:r>
            <a:endParaRPr lang="es-CO" sz="8000" dirty="0">
              <a:solidFill>
                <a:prstClr val="black"/>
              </a:solidFill>
              <a:ea typeface="Calibri"/>
              <a:cs typeface="Times New Roman"/>
            </a:endParaRPr>
          </a:p>
          <a:p>
            <a:pPr marL="0" lvl="0" indent="0" algn="just">
              <a:lnSpc>
                <a:spcPct val="120000"/>
              </a:lnSpc>
              <a:spcAft>
                <a:spcPts val="1000"/>
              </a:spcAft>
              <a:buClr>
                <a:srgbClr val="873624"/>
              </a:buClr>
              <a:buNone/>
            </a:pPr>
            <a:r>
              <a:rPr lang="es-CO" sz="8000" dirty="0" smtClean="0">
                <a:solidFill>
                  <a:prstClr val="black"/>
                </a:solidFill>
                <a:latin typeface="Arial"/>
                <a:ea typeface="Calibri"/>
                <a:cs typeface="Times New Roman"/>
              </a:rPr>
              <a:t>b</a:t>
            </a:r>
            <a:r>
              <a:rPr lang="es-CO" sz="8000" dirty="0">
                <a:solidFill>
                  <a:prstClr val="black"/>
                </a:solidFill>
                <a:latin typeface="Arial"/>
                <a:ea typeface="Calibri"/>
                <a:cs typeface="Times New Roman"/>
              </a:rPr>
              <a:t>. Inculcar en los educandos el amor a los valores históricos y culturales de la Nación y el respeto a los símbolos patrios;</a:t>
            </a:r>
            <a:endParaRPr lang="es-CO" sz="8000" dirty="0">
              <a:solidFill>
                <a:prstClr val="black"/>
              </a:solidFill>
              <a:ea typeface="Calibri"/>
              <a:cs typeface="Times New Roman"/>
            </a:endParaRPr>
          </a:p>
          <a:p>
            <a:pPr marL="0" lvl="0" indent="0" algn="just">
              <a:lnSpc>
                <a:spcPct val="120000"/>
              </a:lnSpc>
              <a:spcAft>
                <a:spcPts val="1000"/>
              </a:spcAft>
              <a:buClr>
                <a:srgbClr val="873624"/>
              </a:buClr>
              <a:buNone/>
            </a:pPr>
            <a:r>
              <a:rPr lang="es-CO" sz="8000" dirty="0">
                <a:solidFill>
                  <a:prstClr val="black"/>
                </a:solidFill>
                <a:latin typeface="Arial"/>
                <a:ea typeface="Calibri"/>
                <a:cs typeface="Times New Roman"/>
              </a:rPr>
              <a:t>c. Desempeñar con solicitud y eficiencia las funciones de su cargo;</a:t>
            </a:r>
            <a:endParaRPr lang="es-CO" sz="8000" dirty="0">
              <a:solidFill>
                <a:prstClr val="black"/>
              </a:solidFill>
              <a:ea typeface="Calibri"/>
              <a:cs typeface="Times New Roman"/>
            </a:endParaRPr>
          </a:p>
          <a:p>
            <a:pPr marL="0" lvl="0" indent="0" algn="just">
              <a:lnSpc>
                <a:spcPct val="120000"/>
              </a:lnSpc>
              <a:spcAft>
                <a:spcPts val="1000"/>
              </a:spcAft>
              <a:buClr>
                <a:srgbClr val="873624"/>
              </a:buClr>
              <a:buNone/>
            </a:pPr>
            <a:r>
              <a:rPr lang="es-CO" sz="8000" dirty="0">
                <a:solidFill>
                  <a:prstClr val="black"/>
                </a:solidFill>
                <a:latin typeface="Arial"/>
                <a:ea typeface="Calibri"/>
                <a:cs typeface="Times New Roman"/>
              </a:rPr>
              <a:t>d. Cumplir las órdenes inherentes a sus cargos que les impartan sus superiores </a:t>
            </a:r>
            <a:r>
              <a:rPr lang="es-CO" sz="8000" dirty="0" smtClean="0">
                <a:solidFill>
                  <a:prstClr val="black"/>
                </a:solidFill>
                <a:latin typeface="Arial"/>
                <a:ea typeface="Calibri"/>
                <a:cs typeface="Times New Roman"/>
              </a:rPr>
              <a:t>jerárquicos</a:t>
            </a:r>
            <a:r>
              <a:rPr lang="es-CO" sz="8000" dirty="0">
                <a:solidFill>
                  <a:prstClr val="black"/>
                </a:solidFill>
                <a:latin typeface="Arial"/>
                <a:ea typeface="Calibri"/>
                <a:cs typeface="Times New Roman"/>
              </a:rPr>
              <a:t>;</a:t>
            </a:r>
            <a:endParaRPr lang="es-CO" sz="8000" dirty="0">
              <a:solidFill>
                <a:prstClr val="black"/>
              </a:solidFill>
              <a:ea typeface="Calibri"/>
              <a:cs typeface="Times New Roman"/>
            </a:endParaRPr>
          </a:p>
          <a:p>
            <a:pPr marL="0" lvl="0" indent="0" algn="just">
              <a:lnSpc>
                <a:spcPct val="120000"/>
              </a:lnSpc>
              <a:spcAft>
                <a:spcPts val="1000"/>
              </a:spcAft>
              <a:buClr>
                <a:srgbClr val="873624"/>
              </a:buClr>
              <a:buNone/>
            </a:pPr>
            <a:r>
              <a:rPr lang="es-CO" sz="8000" dirty="0">
                <a:solidFill>
                  <a:prstClr val="black"/>
                </a:solidFill>
                <a:latin typeface="Arial"/>
                <a:ea typeface="Calibri"/>
                <a:cs typeface="Times New Roman"/>
              </a:rPr>
              <a:t>e. Dar un trato cortés a sus compañeros y a sus subordinados y compartir sus tareas con espíritu de solidaridad y unidad de propósitos</a:t>
            </a:r>
            <a:r>
              <a:rPr lang="es-CO" sz="8000" dirty="0" smtClean="0">
                <a:solidFill>
                  <a:prstClr val="black"/>
                </a:solidFill>
                <a:latin typeface="Arial"/>
                <a:ea typeface="Calibri"/>
                <a:cs typeface="Times New Roman"/>
              </a:rPr>
              <a:t>;</a:t>
            </a:r>
          </a:p>
          <a:p>
            <a:pPr marL="0" indent="0" algn="just">
              <a:lnSpc>
                <a:spcPct val="115000"/>
              </a:lnSpc>
              <a:spcAft>
                <a:spcPts val="1000"/>
              </a:spcAft>
              <a:buNone/>
            </a:pPr>
            <a:r>
              <a:rPr lang="es-CO" sz="8000" dirty="0" smtClean="0">
                <a:solidFill>
                  <a:prstClr val="black"/>
                </a:solidFill>
                <a:latin typeface="Arial"/>
                <a:ea typeface="Calibri"/>
                <a:cs typeface="Times New Roman"/>
              </a:rPr>
              <a:t>f.</a:t>
            </a:r>
            <a:r>
              <a:rPr lang="es-CO" sz="8000" dirty="0">
                <a:latin typeface="Arial"/>
                <a:ea typeface="Calibri"/>
                <a:cs typeface="Times New Roman"/>
              </a:rPr>
              <a:t> Cumplir la jornada laboral y dedicar la totalidad del tiempo reglamentario a las funciones propias de su cargo; </a:t>
            </a:r>
            <a:endParaRPr lang="es-CO" sz="7200" dirty="0">
              <a:ea typeface="Calibri"/>
              <a:cs typeface="Times New Roman"/>
            </a:endParaRPr>
          </a:p>
          <a:p>
            <a:pPr marL="0" lvl="0" indent="0" algn="just">
              <a:lnSpc>
                <a:spcPct val="120000"/>
              </a:lnSpc>
              <a:spcAft>
                <a:spcPts val="1000"/>
              </a:spcAft>
              <a:buClr>
                <a:srgbClr val="873624"/>
              </a:buClr>
              <a:buNone/>
            </a:pPr>
            <a:endParaRPr lang="es-CO" sz="8000" dirty="0">
              <a:solidFill>
                <a:prstClr val="black"/>
              </a:solidFill>
              <a:ea typeface="Calibri"/>
              <a:cs typeface="Times New Roman"/>
            </a:endParaRPr>
          </a:p>
        </p:txBody>
      </p:sp>
    </p:spTree>
    <p:extLst>
      <p:ext uri="{BB962C8B-B14F-4D97-AF65-F5344CB8AC3E}">
        <p14:creationId xmlns:p14="http://schemas.microsoft.com/office/powerpoint/2010/main" val="1470797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lumMod val="75000"/>
            </a:schemeClr>
          </a:solidFill>
        </p:spPr>
        <p:txBody>
          <a:bodyPr/>
          <a:lstStyle/>
          <a:p>
            <a:r>
              <a:rPr lang="es-CO" b="1" dirty="0" smtClean="0"/>
              <a:t>DEBERES DE LOS DOCENTES</a:t>
            </a:r>
            <a:endParaRPr lang="es-CO" b="1" dirty="0"/>
          </a:p>
        </p:txBody>
      </p:sp>
      <p:sp>
        <p:nvSpPr>
          <p:cNvPr id="3" name="2 Marcador de contenido"/>
          <p:cNvSpPr>
            <a:spLocks noGrp="1"/>
          </p:cNvSpPr>
          <p:nvPr>
            <p:ph sz="quarter" idx="1"/>
          </p:nvPr>
        </p:nvSpPr>
        <p:spPr>
          <a:solidFill>
            <a:schemeClr val="accent1">
              <a:lumMod val="60000"/>
              <a:lumOff val="40000"/>
            </a:schemeClr>
          </a:solidFill>
        </p:spPr>
        <p:txBody>
          <a:bodyPr/>
          <a:lstStyle/>
          <a:p>
            <a:pPr marL="0" lvl="0" indent="0" algn="just">
              <a:lnSpc>
                <a:spcPct val="120000"/>
              </a:lnSpc>
              <a:spcAft>
                <a:spcPts val="1000"/>
              </a:spcAft>
              <a:buClr>
                <a:srgbClr val="873624"/>
              </a:buClr>
              <a:buNone/>
            </a:pPr>
            <a:r>
              <a:rPr lang="es-CO" sz="2000" dirty="0" smtClean="0">
                <a:solidFill>
                  <a:prstClr val="black"/>
                </a:solidFill>
                <a:latin typeface="Arial"/>
                <a:ea typeface="Calibri"/>
                <a:cs typeface="Times New Roman"/>
              </a:rPr>
              <a:t>g. </a:t>
            </a:r>
            <a:r>
              <a:rPr lang="es-CO" sz="2000" dirty="0">
                <a:solidFill>
                  <a:prstClr val="black"/>
                </a:solidFill>
                <a:latin typeface="Arial"/>
                <a:ea typeface="Calibri"/>
                <a:cs typeface="Times New Roman"/>
              </a:rPr>
              <a:t>Cumplir la jornada laboral y dedicar la totalidad del tiempo reglamentario a las funciones propias de su cargo; </a:t>
            </a:r>
            <a:endParaRPr lang="es-CO" sz="2000" dirty="0">
              <a:solidFill>
                <a:prstClr val="black"/>
              </a:solidFill>
            </a:endParaRPr>
          </a:p>
          <a:p>
            <a:pPr marL="0" lvl="0" indent="0" algn="just">
              <a:lnSpc>
                <a:spcPct val="120000"/>
              </a:lnSpc>
              <a:spcAft>
                <a:spcPts val="1000"/>
              </a:spcAft>
              <a:buClr>
                <a:srgbClr val="873624"/>
              </a:buClr>
              <a:buNone/>
            </a:pPr>
            <a:r>
              <a:rPr lang="es-CO" sz="2000" dirty="0" smtClean="0">
                <a:solidFill>
                  <a:prstClr val="black"/>
                </a:solidFill>
                <a:latin typeface="Arial"/>
                <a:ea typeface="Calibri"/>
                <a:cs typeface="Times New Roman"/>
              </a:rPr>
              <a:t>h. </a:t>
            </a:r>
            <a:r>
              <a:rPr lang="es-CO" sz="2000" dirty="0">
                <a:solidFill>
                  <a:prstClr val="black"/>
                </a:solidFill>
                <a:latin typeface="Arial"/>
                <a:ea typeface="Calibri"/>
                <a:cs typeface="Times New Roman"/>
              </a:rPr>
              <a:t>Velar por la conservación de documentos, útiles, equipos, muebles y bienes que le sean confiados;</a:t>
            </a:r>
            <a:endParaRPr lang="es-CO" sz="2000" dirty="0">
              <a:solidFill>
                <a:prstClr val="black"/>
              </a:solidFill>
              <a:ea typeface="Calibri"/>
              <a:cs typeface="Times New Roman"/>
            </a:endParaRPr>
          </a:p>
          <a:p>
            <a:pPr marL="0" lvl="0" indent="0" algn="just">
              <a:lnSpc>
                <a:spcPct val="120000"/>
              </a:lnSpc>
              <a:spcAft>
                <a:spcPts val="1000"/>
              </a:spcAft>
              <a:buClr>
                <a:srgbClr val="873624"/>
              </a:buClr>
              <a:buNone/>
            </a:pPr>
            <a:r>
              <a:rPr lang="es-CO" sz="2000" dirty="0" smtClean="0">
                <a:solidFill>
                  <a:prstClr val="black"/>
                </a:solidFill>
                <a:latin typeface="Arial"/>
                <a:ea typeface="Calibri"/>
                <a:cs typeface="Times New Roman"/>
              </a:rPr>
              <a:t>i. </a:t>
            </a:r>
            <a:r>
              <a:rPr lang="es-CO" sz="2000" dirty="0">
                <a:solidFill>
                  <a:prstClr val="black"/>
                </a:solidFill>
                <a:latin typeface="Arial"/>
                <a:ea typeface="Calibri"/>
                <a:cs typeface="Times New Roman"/>
              </a:rPr>
              <a:t>Observar una conducta pública acorde con el decoro y la dignidad del cargo;</a:t>
            </a:r>
            <a:endParaRPr lang="es-CO" sz="2000" dirty="0">
              <a:solidFill>
                <a:prstClr val="black"/>
              </a:solidFill>
              <a:ea typeface="Calibri"/>
              <a:cs typeface="Times New Roman"/>
            </a:endParaRPr>
          </a:p>
          <a:p>
            <a:pPr marL="0" lvl="0" indent="0" algn="just">
              <a:lnSpc>
                <a:spcPct val="120000"/>
              </a:lnSpc>
              <a:spcAft>
                <a:spcPts val="1000"/>
              </a:spcAft>
              <a:buClr>
                <a:srgbClr val="873624"/>
              </a:buClr>
              <a:buNone/>
            </a:pPr>
            <a:r>
              <a:rPr lang="es-CO" sz="2000" dirty="0" smtClean="0">
                <a:solidFill>
                  <a:prstClr val="black"/>
                </a:solidFill>
                <a:latin typeface="Arial"/>
                <a:ea typeface="Calibri"/>
                <a:cs typeface="Times New Roman"/>
              </a:rPr>
              <a:t>j. </a:t>
            </a:r>
            <a:r>
              <a:rPr lang="es-CO" sz="2000" dirty="0">
                <a:solidFill>
                  <a:prstClr val="black"/>
                </a:solidFill>
                <a:latin typeface="Arial"/>
                <a:ea typeface="Calibri"/>
                <a:cs typeface="Times New Roman"/>
              </a:rPr>
              <a:t>Las demás que para el personal docente, determinen las leyes y los reglamentos ejecutivos. </a:t>
            </a:r>
            <a:endParaRPr lang="es-CO" sz="2000" dirty="0">
              <a:solidFill>
                <a:prstClr val="black"/>
              </a:solidFill>
              <a:ea typeface="Calibri"/>
              <a:cs typeface="Times New Roman"/>
            </a:endParaRPr>
          </a:p>
          <a:p>
            <a:pPr lvl="0">
              <a:lnSpc>
                <a:spcPct val="120000"/>
              </a:lnSpc>
              <a:buClr>
                <a:srgbClr val="873624"/>
              </a:buClr>
            </a:pPr>
            <a:endParaRPr lang="es-CO" sz="500" dirty="0">
              <a:solidFill>
                <a:prstClr val="black"/>
              </a:solidFill>
            </a:endParaRPr>
          </a:p>
        </p:txBody>
      </p:sp>
    </p:spTree>
    <p:extLst>
      <p:ext uri="{BB962C8B-B14F-4D97-AF65-F5344CB8AC3E}">
        <p14:creationId xmlns:p14="http://schemas.microsoft.com/office/powerpoint/2010/main" val="11381897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normAutofit/>
          </a:bodyPr>
          <a:lstStyle/>
          <a:p>
            <a:r>
              <a:rPr lang="es-CO" b="1" dirty="0" smtClean="0"/>
              <a:t>CAUSALES DE MALA CONDUCTA</a:t>
            </a:r>
            <a:endParaRPr lang="es-CO" b="1" dirty="0"/>
          </a:p>
        </p:txBody>
      </p:sp>
      <p:sp>
        <p:nvSpPr>
          <p:cNvPr id="3" name="2 Marcador de contenido"/>
          <p:cNvSpPr>
            <a:spLocks noGrp="1"/>
          </p:cNvSpPr>
          <p:nvPr>
            <p:ph sz="quarter" idx="1"/>
          </p:nvPr>
        </p:nvSpPr>
        <p:spPr>
          <a:xfrm>
            <a:off x="179512" y="1412776"/>
            <a:ext cx="8712968" cy="4968552"/>
          </a:xfrm>
          <a:solidFill>
            <a:srgbClr val="FFFF00"/>
          </a:solidFill>
        </p:spPr>
        <p:txBody>
          <a:bodyPr>
            <a:normAutofit fontScale="25000" lnSpcReduction="20000"/>
          </a:bodyPr>
          <a:lstStyle/>
          <a:p>
            <a:pPr marL="0" indent="0" algn="just">
              <a:lnSpc>
                <a:spcPct val="115000"/>
              </a:lnSpc>
              <a:spcAft>
                <a:spcPts val="1000"/>
              </a:spcAft>
              <a:buNone/>
            </a:pPr>
            <a:endParaRPr lang="es-CO" sz="2800" i="1" dirty="0" smtClean="0">
              <a:latin typeface="Arial"/>
              <a:ea typeface="Calibri"/>
              <a:cs typeface="Times New Roman"/>
            </a:endParaRPr>
          </a:p>
          <a:p>
            <a:pPr marL="0" indent="0" algn="just">
              <a:lnSpc>
                <a:spcPct val="115000"/>
              </a:lnSpc>
              <a:spcAft>
                <a:spcPts val="1000"/>
              </a:spcAft>
              <a:buNone/>
            </a:pPr>
            <a:r>
              <a:rPr lang="es-CO" sz="2800" b="1" i="1" dirty="0" smtClean="0">
                <a:latin typeface="Arial"/>
                <a:ea typeface="Calibri"/>
                <a:cs typeface="Times New Roman"/>
              </a:rPr>
              <a:t> </a:t>
            </a:r>
            <a:r>
              <a:rPr lang="es-CO" sz="8000" b="1" dirty="0">
                <a:latin typeface="Arial"/>
                <a:ea typeface="Calibri"/>
                <a:cs typeface="Times New Roman"/>
              </a:rPr>
              <a:t>Los siguientes hechos debidamente comprobados </a:t>
            </a:r>
            <a:r>
              <a:rPr lang="es-CO" sz="8000" b="1" dirty="0" smtClean="0">
                <a:latin typeface="Arial"/>
                <a:ea typeface="Calibri"/>
                <a:cs typeface="Times New Roman"/>
              </a:rPr>
              <a:t>se consideran </a:t>
            </a:r>
            <a:r>
              <a:rPr lang="es-CO" sz="8000" b="1" dirty="0">
                <a:latin typeface="Arial"/>
                <a:ea typeface="Calibri"/>
                <a:cs typeface="Times New Roman"/>
              </a:rPr>
              <a:t>causales de mala conducta:</a:t>
            </a:r>
            <a:endParaRPr lang="es-CO" sz="8000" b="1" dirty="0">
              <a:ea typeface="Calibri"/>
              <a:cs typeface="Times New Roman"/>
            </a:endParaRPr>
          </a:p>
          <a:p>
            <a:pPr algn="just">
              <a:lnSpc>
                <a:spcPct val="115000"/>
              </a:lnSpc>
              <a:spcAft>
                <a:spcPts val="1000"/>
              </a:spcAft>
            </a:pPr>
            <a:r>
              <a:rPr lang="es-CO" sz="8000" b="1" dirty="0">
                <a:latin typeface="Arial"/>
                <a:ea typeface="Calibri"/>
                <a:cs typeface="Times New Roman"/>
              </a:rPr>
              <a:t>a. La asistencia habitual al sitio de trabajo en estado </a:t>
            </a:r>
            <a:r>
              <a:rPr lang="es-CO" sz="8000" b="1" dirty="0" smtClean="0">
                <a:latin typeface="Arial"/>
                <a:ea typeface="Calibri"/>
                <a:cs typeface="Times New Roman"/>
              </a:rPr>
              <a:t>.de </a:t>
            </a:r>
            <a:r>
              <a:rPr lang="es-CO" sz="8000" b="1" dirty="0">
                <a:latin typeface="Arial"/>
                <a:ea typeface="Calibri"/>
                <a:cs typeface="Times New Roman"/>
              </a:rPr>
              <a:t>embriaguez o la toxicomanía;</a:t>
            </a:r>
            <a:endParaRPr lang="es-CO" sz="8000" b="1" dirty="0">
              <a:ea typeface="Calibri"/>
              <a:cs typeface="Times New Roman"/>
            </a:endParaRPr>
          </a:p>
          <a:p>
            <a:pPr algn="just">
              <a:lnSpc>
                <a:spcPct val="115000"/>
              </a:lnSpc>
              <a:spcAft>
                <a:spcPts val="1000"/>
              </a:spcAft>
            </a:pPr>
            <a:r>
              <a:rPr lang="es-CO" sz="8000" b="1" dirty="0">
                <a:latin typeface="Arial"/>
                <a:ea typeface="Calibri"/>
                <a:cs typeface="Times New Roman"/>
              </a:rPr>
              <a:t>b. La malversación de fondos y bienes escolares o cooperativos;</a:t>
            </a:r>
            <a:endParaRPr lang="es-CO" sz="8000" b="1" dirty="0">
              <a:ea typeface="Calibri"/>
              <a:cs typeface="Times New Roman"/>
            </a:endParaRPr>
          </a:p>
          <a:p>
            <a:pPr algn="just">
              <a:lnSpc>
                <a:spcPct val="115000"/>
              </a:lnSpc>
              <a:spcAft>
                <a:spcPts val="1000"/>
              </a:spcAft>
            </a:pPr>
            <a:r>
              <a:rPr lang="es-CO" sz="8000" b="1" dirty="0">
                <a:latin typeface="Arial"/>
                <a:ea typeface="Calibri"/>
                <a:cs typeface="Times New Roman"/>
              </a:rPr>
              <a:t>c. El tráfico con calificaciones, certificados de estudio, de trabajo o documentos públicos;</a:t>
            </a:r>
            <a:endParaRPr lang="es-CO" sz="8000" b="1" dirty="0">
              <a:ea typeface="Calibri"/>
              <a:cs typeface="Times New Roman"/>
            </a:endParaRPr>
          </a:p>
          <a:p>
            <a:pPr algn="just">
              <a:lnSpc>
                <a:spcPct val="115000"/>
              </a:lnSpc>
              <a:spcAft>
                <a:spcPts val="1000"/>
              </a:spcAft>
            </a:pPr>
            <a:r>
              <a:rPr lang="es-CO" sz="8000" b="1" dirty="0">
                <a:latin typeface="Arial"/>
                <a:ea typeface="Calibri"/>
                <a:cs typeface="Times New Roman"/>
              </a:rPr>
              <a:t>d. Aplicación de castigos denigrantes o físicos a los educandos;</a:t>
            </a:r>
            <a:endParaRPr lang="es-CO" sz="8000" b="1" dirty="0">
              <a:ea typeface="Calibri"/>
              <a:cs typeface="Times New Roman"/>
            </a:endParaRPr>
          </a:p>
          <a:p>
            <a:pPr algn="just">
              <a:lnSpc>
                <a:spcPct val="115000"/>
              </a:lnSpc>
              <a:spcAft>
                <a:spcPts val="1000"/>
              </a:spcAft>
            </a:pPr>
            <a:r>
              <a:rPr lang="es-CO" sz="8000" b="1" dirty="0">
                <a:latin typeface="Arial"/>
                <a:ea typeface="Calibri"/>
                <a:cs typeface="Times New Roman"/>
              </a:rPr>
              <a:t>e. El incumplimiento sistemático de los deberes o la violación reiterada de las prohibiciones;</a:t>
            </a:r>
            <a:endParaRPr lang="es-CO" sz="8000" b="1" dirty="0">
              <a:ea typeface="Calibri"/>
              <a:cs typeface="Times New Roman"/>
            </a:endParaRPr>
          </a:p>
          <a:p>
            <a:pPr marL="0" indent="0" algn="just">
              <a:lnSpc>
                <a:spcPct val="115000"/>
              </a:lnSpc>
              <a:spcAft>
                <a:spcPts val="1000"/>
              </a:spcAft>
              <a:buNone/>
            </a:pPr>
            <a:r>
              <a:rPr lang="es-CO" sz="9600" dirty="0" smtClean="0">
                <a:latin typeface="Arial"/>
                <a:ea typeface="Calibri"/>
                <a:cs typeface="Times New Roman"/>
              </a:rPr>
              <a:t>…</a:t>
            </a:r>
            <a:endParaRPr lang="es-CO" sz="9600" dirty="0">
              <a:latin typeface="Arial"/>
              <a:ea typeface="Calibri"/>
              <a:cs typeface="Times New Roman"/>
            </a:endParaRPr>
          </a:p>
        </p:txBody>
      </p:sp>
    </p:spTree>
    <p:extLst>
      <p:ext uri="{BB962C8B-B14F-4D97-AF65-F5344CB8AC3E}">
        <p14:creationId xmlns:p14="http://schemas.microsoft.com/office/powerpoint/2010/main" val="2589947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solidFill>
                  <a:srgbClr val="FF6700">
                    <a:shade val="75000"/>
                  </a:srgbClr>
                </a:solidFill>
              </a:rPr>
              <a:t>…CAUSALES </a:t>
            </a:r>
            <a:r>
              <a:rPr lang="es-CO" b="1" dirty="0">
                <a:solidFill>
                  <a:srgbClr val="FF6700">
                    <a:shade val="75000"/>
                  </a:srgbClr>
                </a:solidFill>
              </a:rPr>
              <a:t>DE MALA CONDUCTA</a:t>
            </a:r>
            <a:endParaRPr lang="es-CO" dirty="0"/>
          </a:p>
        </p:txBody>
      </p:sp>
      <p:sp>
        <p:nvSpPr>
          <p:cNvPr id="3" name="2 Marcador de contenido"/>
          <p:cNvSpPr>
            <a:spLocks noGrp="1"/>
          </p:cNvSpPr>
          <p:nvPr>
            <p:ph sz="quarter" idx="1"/>
          </p:nvPr>
        </p:nvSpPr>
        <p:spPr/>
        <p:txBody>
          <a:bodyPr>
            <a:normAutofit/>
          </a:bodyPr>
          <a:lstStyle/>
          <a:p>
            <a:pPr marL="0" lvl="0" indent="0" algn="just">
              <a:lnSpc>
                <a:spcPct val="115000"/>
              </a:lnSpc>
              <a:spcAft>
                <a:spcPts val="1000"/>
              </a:spcAft>
              <a:buClr>
                <a:srgbClr val="94C600"/>
              </a:buClr>
              <a:buNone/>
            </a:pPr>
            <a:r>
              <a:rPr lang="es-CO" sz="2000" b="1" dirty="0" smtClean="0">
                <a:solidFill>
                  <a:prstClr val="black"/>
                </a:solidFill>
                <a:latin typeface="Arial"/>
                <a:ea typeface="Calibri"/>
                <a:cs typeface="Times New Roman"/>
              </a:rPr>
              <a:t>…</a:t>
            </a:r>
          </a:p>
          <a:p>
            <a:pPr lvl="0" algn="just">
              <a:lnSpc>
                <a:spcPct val="115000"/>
              </a:lnSpc>
              <a:spcAft>
                <a:spcPts val="1000"/>
              </a:spcAft>
              <a:buClr>
                <a:srgbClr val="94C600"/>
              </a:buClr>
            </a:pPr>
            <a:r>
              <a:rPr lang="es-CO" sz="2000" b="1" dirty="0">
                <a:solidFill>
                  <a:prstClr val="black"/>
                </a:solidFill>
                <a:latin typeface="Arial"/>
                <a:ea typeface="Calibri"/>
                <a:cs typeface="Times New Roman"/>
              </a:rPr>
              <a:t>f. El ser condenado por delito o delitos dolosos</a:t>
            </a:r>
            <a:r>
              <a:rPr lang="es-CO" sz="2000" b="1" dirty="0" smtClean="0">
                <a:solidFill>
                  <a:prstClr val="black"/>
                </a:solidFill>
                <a:latin typeface="Arial"/>
                <a:ea typeface="Calibri"/>
                <a:cs typeface="Times New Roman"/>
              </a:rPr>
              <a:t>;</a:t>
            </a:r>
          </a:p>
          <a:p>
            <a:pPr algn="just">
              <a:lnSpc>
                <a:spcPct val="115000"/>
              </a:lnSpc>
              <a:spcAft>
                <a:spcPts val="1000"/>
              </a:spcAft>
              <a:buClr>
                <a:srgbClr val="94C600"/>
              </a:buClr>
            </a:pPr>
            <a:r>
              <a:rPr lang="es-CO" sz="2000" b="1" dirty="0">
                <a:solidFill>
                  <a:prstClr val="black"/>
                </a:solidFill>
                <a:latin typeface="Arial"/>
                <a:ea typeface="Calibri"/>
                <a:cs typeface="Times New Roman"/>
              </a:rPr>
              <a:t>g. El uso de documentos o informaciones falsas para inscripción o ascenso en el escalafón, o para obtener nombramientos, traslados, licencias o comisiones</a:t>
            </a:r>
            <a:r>
              <a:rPr lang="es-CO" sz="2000" b="1" dirty="0" smtClean="0">
                <a:solidFill>
                  <a:prstClr val="black"/>
                </a:solidFill>
                <a:latin typeface="Arial"/>
                <a:ea typeface="Calibri"/>
                <a:cs typeface="Times New Roman"/>
              </a:rPr>
              <a:t>;</a:t>
            </a:r>
            <a:endParaRPr lang="es-CO" sz="2000" b="1" dirty="0">
              <a:solidFill>
                <a:prstClr val="black"/>
              </a:solidFill>
              <a:ea typeface="Calibri"/>
              <a:cs typeface="Times New Roman"/>
            </a:endParaRPr>
          </a:p>
          <a:p>
            <a:pPr lvl="0" algn="just">
              <a:lnSpc>
                <a:spcPct val="115000"/>
              </a:lnSpc>
              <a:spcAft>
                <a:spcPts val="1000"/>
              </a:spcAft>
              <a:buClr>
                <a:srgbClr val="94C600"/>
              </a:buClr>
            </a:pPr>
            <a:r>
              <a:rPr lang="es-CO" sz="2000" b="1" dirty="0">
                <a:solidFill>
                  <a:prstClr val="black"/>
                </a:solidFill>
                <a:latin typeface="Arial"/>
                <a:ea typeface="Calibri"/>
                <a:cs typeface="Times New Roman"/>
              </a:rPr>
              <a:t>h. La utilización de la cátedra para hacer proselitismo político</a:t>
            </a:r>
            <a:r>
              <a:rPr lang="es-CO" sz="2000" b="1" dirty="0" smtClean="0">
                <a:solidFill>
                  <a:prstClr val="black"/>
                </a:solidFill>
                <a:latin typeface="Arial"/>
                <a:ea typeface="Calibri"/>
                <a:cs typeface="Times New Roman"/>
              </a:rPr>
              <a:t>;</a:t>
            </a:r>
            <a:endParaRPr lang="es-CO" sz="2000" b="1" dirty="0">
              <a:solidFill>
                <a:prstClr val="black"/>
              </a:solidFill>
              <a:latin typeface="Arial"/>
              <a:ea typeface="Calibri"/>
              <a:cs typeface="Times New Roman"/>
            </a:endParaRPr>
          </a:p>
          <a:p>
            <a:pPr lvl="0" algn="just">
              <a:lnSpc>
                <a:spcPct val="115000"/>
              </a:lnSpc>
              <a:spcAft>
                <a:spcPts val="1000"/>
              </a:spcAft>
              <a:buClr>
                <a:srgbClr val="94C600"/>
              </a:buClr>
            </a:pPr>
            <a:r>
              <a:rPr lang="es-CO" sz="2000" dirty="0" smtClean="0">
                <a:solidFill>
                  <a:prstClr val="black"/>
                </a:solidFill>
                <a:latin typeface="Arial"/>
                <a:ea typeface="Calibri"/>
                <a:cs typeface="Times New Roman"/>
              </a:rPr>
              <a:t>i</a:t>
            </a:r>
            <a:r>
              <a:rPr lang="es-CO" sz="2000" dirty="0">
                <a:solidFill>
                  <a:prstClr val="black"/>
                </a:solidFill>
                <a:latin typeface="Arial"/>
                <a:ea typeface="Calibri"/>
                <a:cs typeface="Times New Roman"/>
              </a:rPr>
              <a:t>. </a:t>
            </a:r>
            <a:r>
              <a:rPr lang="es-CO" sz="2000" b="1" dirty="0">
                <a:solidFill>
                  <a:prstClr val="black"/>
                </a:solidFill>
                <a:latin typeface="Arial"/>
                <a:ea typeface="Calibri"/>
                <a:cs typeface="Times New Roman"/>
              </a:rPr>
              <a:t>El abandono de cargo. </a:t>
            </a:r>
            <a:endParaRPr lang="es-CO" sz="2000" b="1" dirty="0">
              <a:solidFill>
                <a:prstClr val="black"/>
              </a:solidFill>
              <a:ea typeface="Calibri"/>
              <a:cs typeface="Times New Roman"/>
            </a:endParaRPr>
          </a:p>
          <a:p>
            <a:pPr lvl="0" algn="just">
              <a:lnSpc>
                <a:spcPct val="115000"/>
              </a:lnSpc>
              <a:spcAft>
                <a:spcPts val="1000"/>
              </a:spcAft>
              <a:buClr>
                <a:srgbClr val="94C600"/>
              </a:buClr>
            </a:pPr>
            <a:r>
              <a:rPr lang="es-CO" sz="2000" b="1" dirty="0">
                <a:solidFill>
                  <a:prstClr val="black"/>
                </a:solidFill>
                <a:latin typeface="Arial"/>
                <a:ea typeface="Calibri"/>
                <a:cs typeface="Times New Roman"/>
              </a:rPr>
              <a:t>j. Acoso sexual </a:t>
            </a:r>
            <a:endParaRPr lang="es-CO" sz="2000" b="1" dirty="0">
              <a:solidFill>
                <a:prstClr val="black"/>
              </a:solidFill>
              <a:ea typeface="Calibri"/>
              <a:cs typeface="Times New Roman"/>
            </a:endParaRPr>
          </a:p>
        </p:txBody>
      </p:sp>
    </p:spTree>
    <p:extLst>
      <p:ext uri="{BB962C8B-B14F-4D97-AF65-F5344CB8AC3E}">
        <p14:creationId xmlns:p14="http://schemas.microsoft.com/office/powerpoint/2010/main" val="7496080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00B050"/>
          </a:solidFill>
        </p:spPr>
        <p:txBody>
          <a:bodyPr>
            <a:normAutofit fontScale="90000"/>
          </a:bodyPr>
          <a:lstStyle/>
          <a:p>
            <a:r>
              <a:rPr lang="es-CO" sz="4400" b="1" dirty="0" smtClean="0"/>
              <a:t>ESTATUTO DOCENTE 2277</a:t>
            </a:r>
            <a:endParaRPr lang="es-CO" sz="4400" b="1" dirty="0"/>
          </a:p>
        </p:txBody>
      </p:sp>
      <p:sp>
        <p:nvSpPr>
          <p:cNvPr id="5" name="4 Marcador de contenido"/>
          <p:cNvSpPr>
            <a:spLocks noGrp="1"/>
          </p:cNvSpPr>
          <p:nvPr>
            <p:ph sz="quarter" idx="1"/>
          </p:nvPr>
        </p:nvSpPr>
        <p:spPr>
          <a:xfrm>
            <a:off x="395536" y="1556792"/>
            <a:ext cx="8503920" cy="4572000"/>
          </a:xfrm>
          <a:solidFill>
            <a:schemeClr val="accent2"/>
          </a:solidFill>
        </p:spPr>
        <p:txBody>
          <a:bodyPr>
            <a:normAutofit/>
          </a:bodyPr>
          <a:lstStyle/>
          <a:p>
            <a:pPr marL="0" lvl="0" indent="0">
              <a:buNone/>
            </a:pPr>
            <a:r>
              <a:rPr lang="es-CO" sz="3200" dirty="0" smtClean="0"/>
              <a:t>ESTABLECE  </a:t>
            </a:r>
            <a:r>
              <a:rPr lang="es-CO" sz="2400" dirty="0" smtClean="0"/>
              <a:t>                                 </a:t>
            </a:r>
            <a:r>
              <a:rPr lang="es-CO" sz="3200" dirty="0" smtClean="0"/>
              <a:t>REGULA</a:t>
            </a:r>
            <a:endParaRPr lang="es-CO" sz="3200" dirty="0"/>
          </a:p>
          <a:p>
            <a:pPr lvl="0"/>
            <a:r>
              <a:rPr lang="es-CO" sz="2000" dirty="0" smtClean="0"/>
              <a:t>El régimen especial  docente </a:t>
            </a:r>
            <a:r>
              <a:rPr lang="es-CO" dirty="0" smtClean="0"/>
              <a:t>             </a:t>
            </a:r>
            <a:r>
              <a:rPr lang="es-CO" sz="2000" dirty="0" smtClean="0"/>
              <a:t>La profesión docente</a:t>
            </a:r>
          </a:p>
          <a:p>
            <a:pPr lvl="0"/>
            <a:r>
              <a:rPr lang="es-CO" sz="2000" dirty="0" smtClean="0"/>
              <a:t>					   La carrera docente</a:t>
            </a:r>
          </a:p>
          <a:p>
            <a:pPr lvl="0"/>
            <a:r>
              <a:rPr lang="es-CO" sz="2000" dirty="0"/>
              <a:t>	</a:t>
            </a:r>
            <a:r>
              <a:rPr lang="es-CO" sz="2000" dirty="0" smtClean="0"/>
              <a:t>				   Las condiciones de ingreso</a:t>
            </a:r>
          </a:p>
          <a:p>
            <a:pPr lvl="0"/>
            <a:r>
              <a:rPr lang="es-CO" sz="2000" dirty="0"/>
              <a:t>	</a:t>
            </a:r>
            <a:r>
              <a:rPr lang="es-CO" sz="2000" dirty="0" smtClean="0"/>
              <a:t>				   El ejercicio</a:t>
            </a:r>
          </a:p>
          <a:p>
            <a:pPr lvl="0"/>
            <a:r>
              <a:rPr lang="es-CO" sz="2000" dirty="0"/>
              <a:t>	</a:t>
            </a:r>
            <a:r>
              <a:rPr lang="es-CO" sz="2000" dirty="0" smtClean="0"/>
              <a:t>				   La estabilidad</a:t>
            </a:r>
          </a:p>
          <a:p>
            <a:pPr lvl="0"/>
            <a:r>
              <a:rPr lang="es-CO" sz="2000" dirty="0"/>
              <a:t>	</a:t>
            </a:r>
            <a:r>
              <a:rPr lang="es-CO" sz="2000" dirty="0" smtClean="0"/>
              <a:t>				   Los ascensos</a:t>
            </a:r>
          </a:p>
          <a:p>
            <a:pPr lvl="0"/>
            <a:r>
              <a:rPr lang="es-CO" sz="2000" dirty="0"/>
              <a:t>	</a:t>
            </a:r>
            <a:r>
              <a:rPr lang="es-CO" sz="2000" dirty="0" smtClean="0"/>
              <a:t>				   El retiro del servicio</a:t>
            </a:r>
            <a:endParaRPr lang="es-CO" sz="2000" dirty="0"/>
          </a:p>
        </p:txBody>
      </p:sp>
    </p:spTree>
    <p:extLst>
      <p:ext uri="{BB962C8B-B14F-4D97-AF65-F5344CB8AC3E}">
        <p14:creationId xmlns:p14="http://schemas.microsoft.com/office/powerpoint/2010/main" val="37976689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lstStyle/>
          <a:p>
            <a:r>
              <a:rPr lang="es-CO" b="1" dirty="0" smtClean="0"/>
              <a:t>ABANDONO DE CARGO </a:t>
            </a:r>
            <a:endParaRPr lang="es-CO" b="1" dirty="0"/>
          </a:p>
        </p:txBody>
      </p:sp>
      <p:sp>
        <p:nvSpPr>
          <p:cNvPr id="3" name="2 Marcador de contenido"/>
          <p:cNvSpPr>
            <a:spLocks noGrp="1"/>
          </p:cNvSpPr>
          <p:nvPr>
            <p:ph sz="quarter" idx="1"/>
          </p:nvPr>
        </p:nvSpPr>
        <p:spPr>
          <a:xfrm>
            <a:off x="323528" y="1052736"/>
            <a:ext cx="8503920" cy="5040560"/>
          </a:xfrm>
          <a:solidFill>
            <a:schemeClr val="accent1">
              <a:lumMod val="40000"/>
              <a:lumOff val="60000"/>
            </a:schemeClr>
          </a:solidFill>
          <a:ln>
            <a:solidFill>
              <a:schemeClr val="tx2">
                <a:lumMod val="60000"/>
                <a:lumOff val="40000"/>
              </a:schemeClr>
            </a:solidFill>
          </a:ln>
        </p:spPr>
        <p:txBody>
          <a:bodyPr>
            <a:normAutofit fontScale="62500" lnSpcReduction="20000"/>
          </a:bodyPr>
          <a:lstStyle/>
          <a:p>
            <a:pPr marL="0" indent="0" algn="just">
              <a:lnSpc>
                <a:spcPct val="115000"/>
              </a:lnSpc>
              <a:spcAft>
                <a:spcPts val="1000"/>
              </a:spcAft>
              <a:buNone/>
            </a:pPr>
            <a:endParaRPr lang="es-CO" sz="2000" dirty="0" smtClean="0">
              <a:latin typeface="Arial"/>
              <a:ea typeface="Calibri"/>
            </a:endParaRPr>
          </a:p>
          <a:p>
            <a:pPr marL="0" indent="0" algn="just">
              <a:lnSpc>
                <a:spcPct val="115000"/>
              </a:lnSpc>
              <a:spcAft>
                <a:spcPts val="1000"/>
              </a:spcAft>
              <a:buNone/>
            </a:pPr>
            <a:r>
              <a:rPr lang="es-CO" sz="2900" dirty="0" smtClean="0">
                <a:latin typeface="Arial"/>
                <a:ea typeface="Calibri"/>
              </a:rPr>
              <a:t>Se presume el abandono del cargo cuando…</a:t>
            </a:r>
            <a:endParaRPr lang="es-CO" sz="2900" dirty="0">
              <a:latin typeface="Arial"/>
              <a:ea typeface="Calibri"/>
            </a:endParaRPr>
          </a:p>
          <a:p>
            <a:pPr algn="just">
              <a:lnSpc>
                <a:spcPct val="115000"/>
              </a:lnSpc>
              <a:spcAft>
                <a:spcPts val="1000"/>
              </a:spcAft>
            </a:pPr>
            <a:r>
              <a:rPr lang="es-CO" sz="2900" dirty="0" smtClean="0">
                <a:latin typeface="Arial"/>
                <a:ea typeface="Calibri"/>
              </a:rPr>
              <a:t>El </a:t>
            </a:r>
            <a:r>
              <a:rPr lang="es-CO" sz="2900" dirty="0">
                <a:latin typeface="Arial"/>
                <a:ea typeface="Calibri"/>
              </a:rPr>
              <a:t>docente </a:t>
            </a:r>
            <a:r>
              <a:rPr lang="es-CO" sz="2900" b="1" dirty="0">
                <a:latin typeface="Arial"/>
                <a:ea typeface="Calibri"/>
              </a:rPr>
              <a:t>sin justa causa </a:t>
            </a:r>
            <a:r>
              <a:rPr lang="es-CO" sz="2900" dirty="0">
                <a:latin typeface="Arial"/>
                <a:ea typeface="Calibri"/>
              </a:rPr>
              <a:t>no reasume sus funciones dentro de los tres días siguientes al vencimiento de una licencia, una comisión o de las vacaciones reglamentarias; </a:t>
            </a:r>
            <a:endParaRPr lang="es-CO" sz="2900" dirty="0" smtClean="0">
              <a:latin typeface="Arial"/>
              <a:ea typeface="Calibri"/>
            </a:endParaRPr>
          </a:p>
          <a:p>
            <a:pPr algn="just">
              <a:lnSpc>
                <a:spcPct val="115000"/>
              </a:lnSpc>
              <a:spcAft>
                <a:spcPts val="1000"/>
              </a:spcAft>
            </a:pPr>
            <a:r>
              <a:rPr lang="es-CO" sz="2900" dirty="0" smtClean="0">
                <a:latin typeface="Arial"/>
                <a:ea typeface="Calibri"/>
              </a:rPr>
              <a:t>deja </a:t>
            </a:r>
            <a:r>
              <a:rPr lang="es-CO" sz="2900" dirty="0">
                <a:latin typeface="Arial"/>
                <a:ea typeface="Calibri"/>
              </a:rPr>
              <a:t>de concurrir al trabajo por tres (3) días consecutivos; </a:t>
            </a:r>
            <a:r>
              <a:rPr lang="es-CO" sz="2900" dirty="0" smtClean="0">
                <a:latin typeface="Arial"/>
                <a:ea typeface="Calibri"/>
              </a:rPr>
              <a:t>cuando en </a:t>
            </a:r>
            <a:r>
              <a:rPr lang="es-CO" sz="2900" dirty="0">
                <a:latin typeface="Arial"/>
                <a:ea typeface="Calibri"/>
              </a:rPr>
              <a:t>caso de renuncia, hace dejación del cargo antes de que se le autorice para separarse del mismo o antes de transcurridos quince (15) días después de </a:t>
            </a:r>
            <a:r>
              <a:rPr lang="es-CO" sz="2900" dirty="0" smtClean="0">
                <a:latin typeface="Arial"/>
                <a:ea typeface="Calibri"/>
              </a:rPr>
              <a:t>presentada;</a:t>
            </a:r>
          </a:p>
          <a:p>
            <a:pPr algn="just">
              <a:lnSpc>
                <a:spcPct val="115000"/>
              </a:lnSpc>
              <a:spcAft>
                <a:spcPts val="1000"/>
              </a:spcAft>
            </a:pPr>
            <a:r>
              <a:rPr lang="es-CO" sz="2900" dirty="0" smtClean="0">
                <a:latin typeface="Arial"/>
                <a:ea typeface="Calibri"/>
              </a:rPr>
              <a:t> no </a:t>
            </a:r>
            <a:r>
              <a:rPr lang="es-CO" sz="2900" dirty="0">
                <a:latin typeface="Arial"/>
                <a:ea typeface="Calibri"/>
              </a:rPr>
              <a:t>asume el cargo dentro de los diez (10) días hábiles siguientes a la fecha en que se le comunique un traslado. </a:t>
            </a:r>
            <a:endParaRPr lang="es-CO" sz="2900" dirty="0" smtClean="0">
              <a:latin typeface="Arial"/>
              <a:ea typeface="Calibri"/>
            </a:endParaRPr>
          </a:p>
          <a:p>
            <a:pPr marL="0" indent="0" algn="just">
              <a:lnSpc>
                <a:spcPct val="115000"/>
              </a:lnSpc>
              <a:spcAft>
                <a:spcPts val="1000"/>
              </a:spcAft>
              <a:buNone/>
            </a:pPr>
            <a:r>
              <a:rPr lang="es-CO" sz="2900" dirty="0">
                <a:latin typeface="Arial"/>
                <a:ea typeface="Calibri"/>
              </a:rPr>
              <a:t>L</a:t>
            </a:r>
            <a:r>
              <a:rPr lang="es-CO" sz="2900" dirty="0" smtClean="0">
                <a:latin typeface="Arial"/>
                <a:ea typeface="Calibri"/>
              </a:rPr>
              <a:t>a autoridad </a:t>
            </a:r>
            <a:r>
              <a:rPr lang="es-CO" sz="2900" dirty="0" smtClean="0">
                <a:latin typeface="Arial"/>
                <a:ea typeface="Calibri"/>
                <a:cs typeface="Times New Roman"/>
              </a:rPr>
              <a:t>nominadora, </a:t>
            </a:r>
            <a:r>
              <a:rPr lang="es-CO" sz="2900" dirty="0">
                <a:latin typeface="Arial"/>
                <a:ea typeface="Calibri"/>
                <a:cs typeface="Times New Roman"/>
              </a:rPr>
              <a:t>sin concepto </a:t>
            </a:r>
            <a:r>
              <a:rPr lang="es-CO" sz="2900" dirty="0" smtClean="0">
                <a:latin typeface="Arial"/>
                <a:ea typeface="Calibri"/>
                <a:cs typeface="Times New Roman"/>
              </a:rPr>
              <a:t>previo, </a:t>
            </a:r>
            <a:r>
              <a:rPr lang="es-CO" sz="2900" dirty="0">
                <a:latin typeface="Arial"/>
                <a:ea typeface="Calibri"/>
                <a:cs typeface="Times New Roman"/>
              </a:rPr>
              <a:t>presumirá el abandono de cargo y podrá decretar la suspensión provisional del docente, mientras “control disciplinario”  decide sobre la sanción definitiva</a:t>
            </a:r>
            <a:r>
              <a:rPr lang="es-CO" sz="2900" dirty="0" smtClean="0">
                <a:latin typeface="Arial"/>
                <a:ea typeface="Calibri"/>
                <a:cs typeface="Times New Roman"/>
              </a:rPr>
              <a:t>.</a:t>
            </a:r>
            <a:endParaRPr lang="es-CO" sz="2900" dirty="0">
              <a:ea typeface="Calibri"/>
              <a:cs typeface="Times New Roman"/>
            </a:endParaRPr>
          </a:p>
          <a:p>
            <a:pPr marL="0" indent="0" algn="just">
              <a:lnSpc>
                <a:spcPct val="115000"/>
              </a:lnSpc>
              <a:spcAft>
                <a:spcPts val="1000"/>
              </a:spcAft>
              <a:buNone/>
            </a:pPr>
            <a:r>
              <a:rPr lang="es-CO" sz="2900" dirty="0" smtClean="0">
                <a:latin typeface="Arial"/>
                <a:ea typeface="Calibri"/>
                <a:cs typeface="Times New Roman"/>
              </a:rPr>
              <a:t>.</a:t>
            </a:r>
            <a:endParaRPr lang="es-CO" sz="2900" dirty="0">
              <a:ea typeface="Calibri"/>
              <a:cs typeface="Times New Roman"/>
            </a:endParaRPr>
          </a:p>
          <a:p>
            <a:pPr algn="just"/>
            <a:endParaRPr lang="es-CO" sz="2000" dirty="0"/>
          </a:p>
        </p:txBody>
      </p:sp>
    </p:spTree>
    <p:extLst>
      <p:ext uri="{BB962C8B-B14F-4D97-AF65-F5344CB8AC3E}">
        <p14:creationId xmlns:p14="http://schemas.microsoft.com/office/powerpoint/2010/main" val="242487327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lstStyle/>
          <a:p>
            <a:pPr marL="0" indent="0">
              <a:buNone/>
            </a:pPr>
            <a:endParaRPr lang="es-CO" sz="1700" b="1" dirty="0" smtClean="0">
              <a:solidFill>
                <a:prstClr val="black"/>
              </a:solidFill>
              <a:latin typeface="Arial"/>
              <a:ea typeface="Calibri"/>
              <a:cs typeface="Times New Roman"/>
            </a:endParaRPr>
          </a:p>
          <a:p>
            <a:pPr marL="0" indent="0">
              <a:buNone/>
            </a:pPr>
            <a:endParaRPr lang="es-CO" sz="1700" b="1" dirty="0">
              <a:solidFill>
                <a:prstClr val="black"/>
              </a:solidFill>
              <a:latin typeface="Arial"/>
              <a:ea typeface="Calibri"/>
              <a:cs typeface="Times New Roman"/>
            </a:endParaRPr>
          </a:p>
          <a:p>
            <a:pPr marL="0" indent="0">
              <a:buNone/>
            </a:pPr>
            <a:r>
              <a:rPr lang="es-CO" sz="1700" b="1" dirty="0" smtClean="0">
                <a:solidFill>
                  <a:prstClr val="black"/>
                </a:solidFill>
                <a:latin typeface="Arial"/>
                <a:ea typeface="Calibri"/>
                <a:cs typeface="Times New Roman"/>
              </a:rPr>
              <a:t>DERECHO </a:t>
            </a:r>
            <a:r>
              <a:rPr lang="es-CO" sz="1700" b="1" dirty="0">
                <a:solidFill>
                  <a:prstClr val="black"/>
                </a:solidFill>
                <a:latin typeface="Arial"/>
                <a:ea typeface="Calibri"/>
                <a:cs typeface="Times New Roman"/>
              </a:rPr>
              <a:t>DE DEFENSA</a:t>
            </a:r>
            <a:r>
              <a:rPr lang="es-CO" sz="1700" dirty="0">
                <a:solidFill>
                  <a:prstClr val="black"/>
                </a:solidFill>
                <a:latin typeface="Arial"/>
                <a:ea typeface="Calibri"/>
                <a:cs typeface="Times New Roman"/>
              </a:rPr>
              <a:t>. </a:t>
            </a:r>
            <a:endParaRPr lang="es-CO" sz="1700" dirty="0" smtClean="0">
              <a:solidFill>
                <a:prstClr val="black"/>
              </a:solidFill>
              <a:latin typeface="Arial"/>
              <a:ea typeface="Calibri"/>
              <a:cs typeface="Times New Roman"/>
            </a:endParaRPr>
          </a:p>
          <a:p>
            <a:pPr marL="0" indent="0">
              <a:buNone/>
            </a:pPr>
            <a:r>
              <a:rPr lang="es-CO" sz="1700" dirty="0" smtClean="0">
                <a:solidFill>
                  <a:prstClr val="black"/>
                </a:solidFill>
                <a:latin typeface="Arial"/>
                <a:ea typeface="Calibri"/>
                <a:cs typeface="Times New Roman"/>
              </a:rPr>
              <a:t>Las </a:t>
            </a:r>
            <a:r>
              <a:rPr lang="es-CO" sz="1700" dirty="0">
                <a:solidFill>
                  <a:prstClr val="black"/>
                </a:solidFill>
                <a:latin typeface="Arial"/>
                <a:ea typeface="Calibri"/>
                <a:cs typeface="Times New Roman"/>
              </a:rPr>
              <a:t>sanciones disciplinarias se aplicarán con observancia del derecho de defensa del </a:t>
            </a:r>
            <a:r>
              <a:rPr lang="es-CO" sz="1700" dirty="0" smtClean="0">
                <a:solidFill>
                  <a:prstClr val="black"/>
                </a:solidFill>
                <a:latin typeface="Arial"/>
                <a:ea typeface="Calibri"/>
                <a:cs typeface="Times New Roman"/>
              </a:rPr>
              <a:t>acusado. </a:t>
            </a:r>
          </a:p>
          <a:p>
            <a:pPr marL="0" indent="0">
              <a:buNone/>
            </a:pPr>
            <a:endParaRPr lang="es-CO" sz="1700" b="1" dirty="0" smtClean="0">
              <a:solidFill>
                <a:prstClr val="black"/>
              </a:solidFill>
              <a:latin typeface="Arial"/>
              <a:cs typeface="Times New Roman"/>
            </a:endParaRPr>
          </a:p>
          <a:p>
            <a:pPr marL="0" indent="0">
              <a:buNone/>
            </a:pPr>
            <a:r>
              <a:rPr lang="es-CO" sz="1700" b="1" dirty="0" smtClean="0">
                <a:solidFill>
                  <a:prstClr val="black"/>
                </a:solidFill>
                <a:latin typeface="Arial"/>
                <a:cs typeface="Times New Roman"/>
              </a:rPr>
              <a:t>DEBIDO PROCESO: </a:t>
            </a:r>
          </a:p>
          <a:p>
            <a:pPr marL="0" indent="0">
              <a:buNone/>
            </a:pPr>
            <a:r>
              <a:rPr lang="es-CO" sz="1700" b="1" dirty="0" smtClean="0">
                <a:solidFill>
                  <a:prstClr val="black"/>
                </a:solidFill>
                <a:latin typeface="Arial"/>
                <a:cs typeface="Times New Roman"/>
              </a:rPr>
              <a:t>Todo proceso disciplinario debe surtirse con la observancia del debido proceso establecido en el artículo 29 de la C.P.</a:t>
            </a:r>
            <a:endParaRPr lang="es-CO" b="1" dirty="0"/>
          </a:p>
        </p:txBody>
      </p:sp>
      <p:sp>
        <p:nvSpPr>
          <p:cNvPr id="4" name="3 Título"/>
          <p:cNvSpPr>
            <a:spLocks noGrp="1"/>
          </p:cNvSpPr>
          <p:nvPr>
            <p:ph type="title"/>
          </p:nvPr>
        </p:nvSpPr>
        <p:spPr/>
        <p:txBody>
          <a:bodyPr/>
          <a:lstStyle/>
          <a:p>
            <a:r>
              <a:rPr lang="es-CO" dirty="0" smtClean="0"/>
              <a:t>DERECHO DE DEFENSA</a:t>
            </a:r>
            <a:endParaRPr lang="es-CO" dirty="0"/>
          </a:p>
        </p:txBody>
      </p:sp>
    </p:spTree>
    <p:extLst>
      <p:ext uri="{BB962C8B-B14F-4D97-AF65-F5344CB8AC3E}">
        <p14:creationId xmlns:p14="http://schemas.microsoft.com/office/powerpoint/2010/main" val="18047261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395536" y="404664"/>
            <a:ext cx="8534400" cy="758952"/>
          </a:xfrm>
          <a:solidFill>
            <a:schemeClr val="tx1">
              <a:lumMod val="85000"/>
              <a:lumOff val="15000"/>
            </a:schemeClr>
          </a:solidFill>
        </p:spPr>
        <p:txBody>
          <a:bodyPr>
            <a:normAutofit/>
          </a:bodyPr>
          <a:lstStyle/>
          <a:p>
            <a:r>
              <a:rPr lang="es-CO" sz="2400" b="1" dirty="0" smtClean="0"/>
              <a:t>SITUACIONES ADMINISTRATIVAS DE LOS DOCENTES</a:t>
            </a:r>
            <a:endParaRPr lang="es-CO" sz="2400" b="1" dirty="0"/>
          </a:p>
        </p:txBody>
      </p:sp>
      <p:sp>
        <p:nvSpPr>
          <p:cNvPr id="3" name="2 Marcador de contenido"/>
          <p:cNvSpPr>
            <a:spLocks noGrp="1"/>
          </p:cNvSpPr>
          <p:nvPr>
            <p:ph sz="quarter" idx="1"/>
          </p:nvPr>
        </p:nvSpPr>
        <p:spPr>
          <a:xfrm>
            <a:off x="301752" y="1556792"/>
            <a:ext cx="8842248" cy="4572000"/>
          </a:xfrm>
          <a:solidFill>
            <a:schemeClr val="accent1">
              <a:lumMod val="40000"/>
              <a:lumOff val="60000"/>
            </a:schemeClr>
          </a:solidFill>
        </p:spPr>
        <p:txBody>
          <a:bodyPr>
            <a:normAutofit fontScale="85000" lnSpcReduction="10000"/>
          </a:bodyPr>
          <a:lstStyle/>
          <a:p>
            <a:pPr marL="0" indent="0" algn="just">
              <a:lnSpc>
                <a:spcPct val="115000"/>
              </a:lnSpc>
              <a:spcAft>
                <a:spcPts val="1000"/>
              </a:spcAft>
              <a:buNone/>
            </a:pPr>
            <a:r>
              <a:rPr lang="es-CO" sz="2800" b="1" dirty="0" smtClean="0">
                <a:latin typeface="Arial"/>
                <a:ea typeface="Calibri"/>
                <a:cs typeface="Times New Roman"/>
              </a:rPr>
              <a:t>1. En servicio activo</a:t>
            </a:r>
          </a:p>
          <a:p>
            <a:pPr algn="just">
              <a:lnSpc>
                <a:spcPct val="115000"/>
              </a:lnSpc>
              <a:spcAft>
                <a:spcPts val="1000"/>
              </a:spcAft>
            </a:pPr>
            <a:r>
              <a:rPr lang="es-CO" sz="2800" dirty="0" smtClean="0">
                <a:latin typeface="Arial"/>
                <a:ea typeface="Calibri"/>
                <a:cs typeface="Times New Roman"/>
              </a:rPr>
              <a:t>Cuando </a:t>
            </a:r>
            <a:r>
              <a:rPr lang="es-CO" sz="2800" dirty="0">
                <a:latin typeface="Arial"/>
                <a:ea typeface="Calibri"/>
                <a:cs typeface="Times New Roman"/>
              </a:rPr>
              <a:t>ejerce las funciones propias del cargo del cual ha tomado posesión en </a:t>
            </a:r>
            <a:r>
              <a:rPr lang="es-CO" sz="2800" dirty="0" smtClean="0">
                <a:latin typeface="Arial"/>
                <a:ea typeface="Calibri"/>
                <a:cs typeface="Times New Roman"/>
              </a:rPr>
              <a:t>propiedad</a:t>
            </a:r>
            <a:r>
              <a:rPr lang="es-CO" sz="2800" dirty="0">
                <a:latin typeface="Arial"/>
                <a:ea typeface="Calibri"/>
                <a:cs typeface="Times New Roman"/>
              </a:rPr>
              <a:t>;</a:t>
            </a:r>
            <a:endParaRPr lang="es-CO" sz="2800" dirty="0" smtClean="0">
              <a:latin typeface="Arial"/>
              <a:ea typeface="Calibri"/>
              <a:cs typeface="Times New Roman"/>
            </a:endParaRPr>
          </a:p>
          <a:p>
            <a:pPr algn="just">
              <a:lnSpc>
                <a:spcPct val="115000"/>
              </a:lnSpc>
              <a:spcAft>
                <a:spcPts val="1000"/>
              </a:spcAft>
            </a:pPr>
            <a:r>
              <a:rPr lang="es-CO" sz="2800" dirty="0">
                <a:latin typeface="Arial"/>
                <a:ea typeface="Calibri"/>
                <a:cs typeface="Times New Roman"/>
              </a:rPr>
              <a:t>c</a:t>
            </a:r>
            <a:r>
              <a:rPr lang="es-CO" sz="2800" dirty="0" smtClean="0">
                <a:latin typeface="Arial"/>
                <a:ea typeface="Calibri"/>
                <a:cs typeface="Times New Roman"/>
              </a:rPr>
              <a:t>uando </a:t>
            </a:r>
            <a:r>
              <a:rPr lang="es-CO" sz="2800" dirty="0">
                <a:latin typeface="Arial"/>
                <a:ea typeface="Calibri"/>
                <a:cs typeface="Times New Roman"/>
              </a:rPr>
              <a:t>su cargo ha sido </a:t>
            </a:r>
            <a:r>
              <a:rPr lang="es-CO" sz="2800" dirty="0" smtClean="0">
                <a:latin typeface="Arial"/>
                <a:ea typeface="Calibri"/>
                <a:cs typeface="Times New Roman"/>
              </a:rPr>
              <a:t>suprimido, </a:t>
            </a:r>
            <a:r>
              <a:rPr lang="es-CO" sz="2800" dirty="0">
                <a:latin typeface="Arial"/>
                <a:ea typeface="Calibri"/>
                <a:cs typeface="Times New Roman"/>
              </a:rPr>
              <a:t>o </a:t>
            </a:r>
            <a:endParaRPr lang="es-CO" sz="2800" dirty="0" smtClean="0">
              <a:latin typeface="Arial"/>
              <a:ea typeface="Calibri"/>
              <a:cs typeface="Times New Roman"/>
            </a:endParaRPr>
          </a:p>
          <a:p>
            <a:pPr algn="just">
              <a:lnSpc>
                <a:spcPct val="115000"/>
              </a:lnSpc>
              <a:spcAft>
                <a:spcPts val="1000"/>
              </a:spcAft>
            </a:pPr>
            <a:r>
              <a:rPr lang="es-CO" sz="2800" dirty="0" smtClean="0">
                <a:latin typeface="Arial"/>
                <a:ea typeface="Calibri"/>
                <a:cs typeface="Times New Roman"/>
              </a:rPr>
              <a:t>cuando </a:t>
            </a:r>
            <a:r>
              <a:rPr lang="es-CO" sz="2800" dirty="0">
                <a:latin typeface="Arial"/>
                <a:ea typeface="Calibri"/>
                <a:cs typeface="Times New Roman"/>
              </a:rPr>
              <a:t>no se le haya asignado carga académica.</a:t>
            </a:r>
            <a:r>
              <a:rPr lang="es-CO" sz="1400" i="1" dirty="0">
                <a:solidFill>
                  <a:srgbClr val="333333"/>
                </a:solidFill>
                <a:latin typeface="DejaVuSansCondensed-Oblique"/>
                <a:ea typeface="Calibri"/>
                <a:cs typeface="DejaVuSansCondensed-Oblique"/>
              </a:rPr>
              <a:t> </a:t>
            </a:r>
            <a:r>
              <a:rPr lang="es-CO" sz="1400" i="1" dirty="0" smtClean="0">
                <a:solidFill>
                  <a:srgbClr val="333333"/>
                </a:solidFill>
                <a:latin typeface="DejaVuSansCondensed-Oblique"/>
                <a:ea typeface="Calibri"/>
                <a:cs typeface="DejaVuSansCondensed-Oblique"/>
              </a:rPr>
              <a:t>  </a:t>
            </a:r>
          </a:p>
          <a:p>
            <a:pPr marL="0" indent="0" algn="just">
              <a:lnSpc>
                <a:spcPct val="115000"/>
              </a:lnSpc>
              <a:spcAft>
                <a:spcPts val="1000"/>
              </a:spcAft>
              <a:buNone/>
            </a:pPr>
            <a:r>
              <a:rPr lang="es-CO" sz="2800" b="1" i="1" dirty="0" smtClean="0">
                <a:latin typeface="Arial"/>
                <a:ea typeface="Calibri"/>
                <a:cs typeface="Times New Roman"/>
              </a:rPr>
              <a:t>2.</a:t>
            </a:r>
            <a:r>
              <a:rPr lang="es-CO" sz="2800" i="1" dirty="0" smtClean="0">
                <a:latin typeface="Arial"/>
                <a:ea typeface="Calibri"/>
                <a:cs typeface="Times New Roman"/>
              </a:rPr>
              <a:t> </a:t>
            </a:r>
            <a:r>
              <a:rPr lang="es-CO" sz="2800" b="1" dirty="0" smtClean="0">
                <a:latin typeface="Arial"/>
                <a:ea typeface="Calibri"/>
                <a:cs typeface="Times New Roman"/>
              </a:rPr>
              <a:t>En licencia</a:t>
            </a:r>
            <a:r>
              <a:rPr lang="es-CO" sz="2800" i="1" dirty="0" smtClean="0">
                <a:latin typeface="Arial"/>
                <a:ea typeface="Calibri"/>
                <a:cs typeface="Times New Roman"/>
              </a:rPr>
              <a:t>. </a:t>
            </a:r>
          </a:p>
          <a:p>
            <a:pPr algn="just">
              <a:lnSpc>
                <a:spcPct val="115000"/>
              </a:lnSpc>
              <a:spcAft>
                <a:spcPts val="1000"/>
              </a:spcAft>
            </a:pPr>
            <a:r>
              <a:rPr lang="es-CO" sz="2800" dirty="0">
                <a:latin typeface="Arial"/>
                <a:ea typeface="Calibri"/>
                <a:cs typeface="Times New Roman"/>
              </a:rPr>
              <a:t>C</a:t>
            </a:r>
            <a:r>
              <a:rPr lang="es-CO" sz="2800" dirty="0" smtClean="0">
                <a:latin typeface="Arial"/>
                <a:ea typeface="Calibri"/>
                <a:cs typeface="Times New Roman"/>
              </a:rPr>
              <a:t>uando </a:t>
            </a:r>
            <a:r>
              <a:rPr lang="es-CO" sz="2800" dirty="0">
                <a:latin typeface="Arial"/>
                <a:ea typeface="Calibri"/>
                <a:cs typeface="Times New Roman"/>
              </a:rPr>
              <a:t>transitoriamente se separa del ejercicio de su cargo por solicitud propia, por enfermedad o por maternidad.</a:t>
            </a:r>
            <a:endParaRPr lang="es-CO" sz="2400" dirty="0">
              <a:ea typeface="Calibri"/>
              <a:cs typeface="Times New Roman"/>
            </a:endParaRPr>
          </a:p>
          <a:p>
            <a:pPr algn="just"/>
            <a:endParaRPr lang="es-CO" dirty="0"/>
          </a:p>
        </p:txBody>
      </p:sp>
    </p:spTree>
    <p:extLst>
      <p:ext uri="{BB962C8B-B14F-4D97-AF65-F5344CB8AC3E}">
        <p14:creationId xmlns:p14="http://schemas.microsoft.com/office/powerpoint/2010/main" val="14800675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normAutofit fontScale="90000"/>
          </a:bodyPr>
          <a:lstStyle/>
          <a:p>
            <a:r>
              <a:rPr lang="es-CO" sz="2800" b="1" dirty="0" smtClean="0"/>
              <a:t>SITUACIONES ADMINISTRATIVAS DE LOS DOCENTES</a:t>
            </a:r>
            <a:endParaRPr lang="es-CO" sz="2800" b="1" dirty="0"/>
          </a:p>
        </p:txBody>
      </p:sp>
      <p:sp>
        <p:nvSpPr>
          <p:cNvPr id="3" name="2 Marcador de contenido"/>
          <p:cNvSpPr>
            <a:spLocks noGrp="1"/>
          </p:cNvSpPr>
          <p:nvPr>
            <p:ph sz="quarter" idx="1"/>
          </p:nvPr>
        </p:nvSpPr>
        <p:spPr>
          <a:solidFill>
            <a:schemeClr val="accent1">
              <a:lumMod val="60000"/>
              <a:lumOff val="40000"/>
            </a:schemeClr>
          </a:solidFill>
        </p:spPr>
        <p:txBody>
          <a:bodyPr>
            <a:normAutofit fontScale="32500" lnSpcReduction="20000"/>
          </a:bodyPr>
          <a:lstStyle/>
          <a:p>
            <a:pPr marL="0" indent="0" algn="just">
              <a:lnSpc>
                <a:spcPct val="115000"/>
              </a:lnSpc>
              <a:spcAft>
                <a:spcPts val="1000"/>
              </a:spcAft>
              <a:buNone/>
            </a:pPr>
            <a:r>
              <a:rPr lang="es-CO" sz="7400" b="1" dirty="0" smtClean="0">
                <a:latin typeface="Arial"/>
                <a:ea typeface="Calibri"/>
                <a:cs typeface="Times New Roman"/>
              </a:rPr>
              <a:t>2.1. En </a:t>
            </a:r>
            <a:r>
              <a:rPr lang="es-CO" sz="7400" b="1" dirty="0">
                <a:latin typeface="Arial"/>
                <a:ea typeface="Calibri"/>
                <a:cs typeface="Times New Roman"/>
              </a:rPr>
              <a:t>l</a:t>
            </a:r>
            <a:r>
              <a:rPr lang="es-CO" sz="7400" b="1" dirty="0" smtClean="0">
                <a:latin typeface="Arial"/>
                <a:ea typeface="Calibri"/>
                <a:cs typeface="Times New Roman"/>
              </a:rPr>
              <a:t>icencia </a:t>
            </a:r>
            <a:r>
              <a:rPr lang="es-CO" sz="7400" b="1" dirty="0">
                <a:latin typeface="Arial"/>
                <a:ea typeface="Calibri"/>
                <a:cs typeface="Times New Roman"/>
              </a:rPr>
              <a:t>ordinaria</a:t>
            </a:r>
            <a:r>
              <a:rPr lang="es-CO" sz="7400" i="1" dirty="0">
                <a:latin typeface="Arial"/>
                <a:ea typeface="Calibri"/>
                <a:cs typeface="Times New Roman"/>
              </a:rPr>
              <a:t>. </a:t>
            </a:r>
            <a:r>
              <a:rPr lang="es-CO" sz="7400" dirty="0" smtClean="0">
                <a:latin typeface="Arial"/>
                <a:ea typeface="Calibri"/>
                <a:cs typeface="Times New Roman"/>
              </a:rPr>
              <a:t>Los docentes </a:t>
            </a:r>
            <a:r>
              <a:rPr lang="es-CO" sz="7400" dirty="0">
                <a:latin typeface="Arial"/>
                <a:ea typeface="Calibri"/>
                <a:cs typeface="Times New Roman"/>
              </a:rPr>
              <a:t>tienen derecho a licencia renunciable ordinaria a solicitud propia y sin remuneración, hasta por noventa (90) días al año, continuos o discontinuos. </a:t>
            </a:r>
            <a:endParaRPr lang="es-CO" sz="7400" dirty="0" smtClean="0">
              <a:latin typeface="Arial"/>
              <a:ea typeface="Calibri"/>
              <a:cs typeface="Times New Roman"/>
            </a:endParaRPr>
          </a:p>
          <a:p>
            <a:pPr marL="0" indent="0" algn="just">
              <a:lnSpc>
                <a:spcPct val="115000"/>
              </a:lnSpc>
              <a:spcAft>
                <a:spcPts val="1000"/>
              </a:spcAft>
              <a:buNone/>
            </a:pPr>
            <a:r>
              <a:rPr lang="es-CO" sz="7400" b="1" dirty="0" smtClean="0">
                <a:latin typeface="Arial"/>
                <a:cs typeface="Times New Roman"/>
              </a:rPr>
              <a:t>2.2.</a:t>
            </a:r>
            <a:r>
              <a:rPr lang="es-CO" sz="7400" b="1" dirty="0">
                <a:latin typeface="Arial"/>
                <a:ea typeface="Calibri"/>
                <a:cs typeface="Times New Roman"/>
              </a:rPr>
              <a:t> </a:t>
            </a:r>
            <a:r>
              <a:rPr lang="es-CO" sz="7400" b="1" dirty="0" smtClean="0">
                <a:latin typeface="Arial"/>
                <a:ea typeface="Calibri"/>
                <a:cs typeface="Times New Roman"/>
              </a:rPr>
              <a:t>En Licencia </a:t>
            </a:r>
            <a:r>
              <a:rPr lang="es-CO" sz="7400" b="1" dirty="0">
                <a:latin typeface="Arial"/>
                <a:ea typeface="Calibri"/>
                <a:cs typeface="Times New Roman"/>
              </a:rPr>
              <a:t>por enfermedad</a:t>
            </a:r>
            <a:r>
              <a:rPr lang="es-CO" sz="7400" i="1" dirty="0">
                <a:latin typeface="Arial"/>
                <a:ea typeface="Calibri"/>
                <a:cs typeface="Times New Roman"/>
              </a:rPr>
              <a:t>. </a:t>
            </a:r>
            <a:r>
              <a:rPr lang="es-CO" sz="7400" dirty="0">
                <a:latin typeface="Arial"/>
                <a:ea typeface="Calibri"/>
                <a:cs typeface="Times New Roman"/>
              </a:rPr>
              <a:t>Las licencias por enfermedad o por maternidad están sujetas al régimen de seguridad social vigente</a:t>
            </a:r>
            <a:r>
              <a:rPr lang="es-CO" sz="7400" dirty="0" smtClean="0">
                <a:latin typeface="Arial"/>
                <a:ea typeface="Calibri"/>
                <a:cs typeface="Times New Roman"/>
              </a:rPr>
              <a:t>.</a:t>
            </a:r>
            <a:endParaRPr lang="es-CO" sz="7400" dirty="0">
              <a:ea typeface="Calibri"/>
              <a:cs typeface="Times New Roman"/>
            </a:endParaRPr>
          </a:p>
          <a:p>
            <a:pPr marL="0" indent="0" algn="just">
              <a:lnSpc>
                <a:spcPct val="115000"/>
              </a:lnSpc>
              <a:spcAft>
                <a:spcPts val="1000"/>
              </a:spcAft>
              <a:buNone/>
            </a:pPr>
            <a:r>
              <a:rPr lang="es-CO" sz="7400" b="1" dirty="0" smtClean="0">
                <a:latin typeface="Arial"/>
                <a:ea typeface="Calibri"/>
                <a:cs typeface="Times New Roman"/>
              </a:rPr>
              <a:t>3. Con permisos </a:t>
            </a:r>
            <a:r>
              <a:rPr lang="es-CO" sz="7400" b="1" dirty="0">
                <a:latin typeface="Arial"/>
                <a:ea typeface="Calibri"/>
                <a:cs typeface="Times New Roman"/>
              </a:rPr>
              <a:t>remunerados</a:t>
            </a:r>
            <a:r>
              <a:rPr lang="es-CO" sz="7400" i="1" dirty="0">
                <a:latin typeface="Arial"/>
                <a:ea typeface="Calibri"/>
                <a:cs typeface="Times New Roman"/>
              </a:rPr>
              <a:t>. </a:t>
            </a:r>
            <a:r>
              <a:rPr lang="es-CO" sz="7400" dirty="0">
                <a:latin typeface="Arial"/>
                <a:ea typeface="Calibri"/>
                <a:cs typeface="Times New Roman"/>
              </a:rPr>
              <a:t>Cuando medie justa causa, el educador tiene derecho a permiso remunerado hasta por tres (3) días hábiles consecutivos. Corresponde al director o rector del establecimiento autorizar o negar los permisos.</a:t>
            </a:r>
            <a:endParaRPr lang="es-CO" sz="7400" dirty="0">
              <a:ea typeface="Calibri"/>
              <a:cs typeface="Times New Roman"/>
            </a:endParaRPr>
          </a:p>
          <a:p>
            <a:pPr marL="0" indent="0" algn="just">
              <a:lnSpc>
                <a:spcPct val="115000"/>
              </a:lnSpc>
              <a:spcAft>
                <a:spcPts val="1000"/>
              </a:spcAft>
              <a:buNone/>
            </a:pPr>
            <a:endParaRPr lang="es-CO" dirty="0"/>
          </a:p>
        </p:txBody>
      </p:sp>
    </p:spTree>
    <p:extLst>
      <p:ext uri="{BB962C8B-B14F-4D97-AF65-F5344CB8AC3E}">
        <p14:creationId xmlns:p14="http://schemas.microsoft.com/office/powerpoint/2010/main" val="270431162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p:spPr>
        <p:txBody>
          <a:bodyPr>
            <a:normAutofit/>
          </a:bodyPr>
          <a:lstStyle/>
          <a:p>
            <a:r>
              <a:rPr lang="es-CO" sz="2400" b="1" dirty="0" smtClean="0"/>
              <a:t>SITUACIONES ADMINISTRATIVAS DE LOS DOCENTES</a:t>
            </a:r>
            <a:endParaRPr lang="es-CO" sz="2400" b="1" dirty="0"/>
          </a:p>
        </p:txBody>
      </p:sp>
      <p:sp>
        <p:nvSpPr>
          <p:cNvPr id="3" name="2 Marcador de contenido"/>
          <p:cNvSpPr>
            <a:spLocks noGrp="1"/>
          </p:cNvSpPr>
          <p:nvPr>
            <p:ph sz="quarter" idx="1"/>
          </p:nvPr>
        </p:nvSpPr>
        <p:spPr>
          <a:xfrm>
            <a:off x="301752" y="1196752"/>
            <a:ext cx="8503920" cy="4902296"/>
          </a:xfrm>
          <a:solidFill>
            <a:schemeClr val="accent1">
              <a:lumMod val="60000"/>
              <a:lumOff val="40000"/>
            </a:schemeClr>
          </a:solidFill>
        </p:spPr>
        <p:txBody>
          <a:bodyPr>
            <a:normAutofit fontScale="25000" lnSpcReduction="20000"/>
          </a:bodyPr>
          <a:lstStyle/>
          <a:p>
            <a:pPr lvl="0">
              <a:buClr>
                <a:srgbClr val="873624"/>
              </a:buClr>
            </a:pPr>
            <a:endParaRPr lang="es-CO" dirty="0">
              <a:solidFill>
                <a:prstClr val="black"/>
              </a:solidFill>
            </a:endParaRPr>
          </a:p>
          <a:p>
            <a:pPr marL="0" indent="0" algn="just">
              <a:lnSpc>
                <a:spcPct val="115000"/>
              </a:lnSpc>
              <a:spcAft>
                <a:spcPts val="1000"/>
              </a:spcAft>
              <a:buNone/>
            </a:pPr>
            <a:r>
              <a:rPr lang="es-CO" sz="8000" b="1" dirty="0" smtClean="0">
                <a:latin typeface="Arial"/>
                <a:ea typeface="Calibri"/>
                <a:cs typeface="Times New Roman"/>
              </a:rPr>
              <a:t>4. En </a:t>
            </a:r>
            <a:r>
              <a:rPr lang="es-CO" sz="8000" b="1" dirty="0">
                <a:latin typeface="Arial"/>
                <a:ea typeface="Calibri"/>
                <a:cs typeface="Times New Roman"/>
              </a:rPr>
              <a:t>c</a:t>
            </a:r>
            <a:r>
              <a:rPr lang="es-CO" sz="8000" b="1" dirty="0" smtClean="0">
                <a:latin typeface="Arial"/>
                <a:ea typeface="Calibri"/>
                <a:cs typeface="Times New Roman"/>
              </a:rPr>
              <a:t>omisión.</a:t>
            </a:r>
            <a:r>
              <a:rPr lang="es-CO" sz="8000" dirty="0" smtClean="0">
                <a:latin typeface="Arial"/>
                <a:ea typeface="Calibri"/>
                <a:cs typeface="Times New Roman"/>
              </a:rPr>
              <a:t> </a:t>
            </a:r>
          </a:p>
          <a:p>
            <a:pPr marL="0" indent="0" algn="just">
              <a:lnSpc>
                <a:spcPct val="115000"/>
              </a:lnSpc>
              <a:spcAft>
                <a:spcPts val="1000"/>
              </a:spcAft>
              <a:buNone/>
            </a:pPr>
            <a:r>
              <a:rPr lang="es-CO" sz="8000" dirty="0" smtClean="0">
                <a:latin typeface="Arial"/>
                <a:ea typeface="Calibri"/>
                <a:cs typeface="Times New Roman"/>
              </a:rPr>
              <a:t>El </a:t>
            </a:r>
            <a:r>
              <a:rPr lang="es-CO" sz="8000" dirty="0">
                <a:latin typeface="Arial"/>
                <a:ea typeface="Calibri"/>
                <a:cs typeface="Times New Roman"/>
              </a:rPr>
              <a:t>educador </a:t>
            </a:r>
            <a:r>
              <a:rPr lang="es-CO" sz="8000" dirty="0" err="1">
                <a:latin typeface="Arial"/>
                <a:ea typeface="Calibri"/>
                <a:cs typeface="Times New Roman"/>
              </a:rPr>
              <a:t>escalafonado</a:t>
            </a:r>
            <a:r>
              <a:rPr lang="es-CO" sz="8000" dirty="0">
                <a:latin typeface="Arial"/>
                <a:ea typeface="Calibri"/>
                <a:cs typeface="Times New Roman"/>
              </a:rPr>
              <a:t> en servicio activo, puede ser comisionado en forma </a:t>
            </a:r>
            <a:r>
              <a:rPr lang="es-CO" sz="8000" dirty="0" smtClean="0">
                <a:latin typeface="Arial"/>
                <a:ea typeface="Calibri"/>
                <a:cs typeface="Times New Roman"/>
              </a:rPr>
              <a:t>temporal para…</a:t>
            </a:r>
          </a:p>
          <a:p>
            <a:pPr algn="just">
              <a:lnSpc>
                <a:spcPct val="115000"/>
              </a:lnSpc>
              <a:spcAft>
                <a:spcPts val="1000"/>
              </a:spcAft>
            </a:pPr>
            <a:r>
              <a:rPr lang="es-CO" sz="8000" dirty="0" smtClean="0">
                <a:latin typeface="Arial"/>
                <a:ea typeface="Calibri"/>
                <a:cs typeface="Times New Roman"/>
              </a:rPr>
              <a:t>desempeñar </a:t>
            </a:r>
            <a:r>
              <a:rPr lang="es-CO" sz="8000" dirty="0">
                <a:latin typeface="Arial"/>
                <a:ea typeface="Calibri"/>
                <a:cs typeface="Times New Roman"/>
              </a:rPr>
              <a:t>por encargo otro empleo docente</a:t>
            </a:r>
            <a:r>
              <a:rPr lang="es-CO" sz="8000" dirty="0" smtClean="0">
                <a:latin typeface="Arial"/>
                <a:ea typeface="Calibri"/>
                <a:cs typeface="Times New Roman"/>
              </a:rPr>
              <a:t>,</a:t>
            </a:r>
          </a:p>
          <a:p>
            <a:pPr algn="just">
              <a:lnSpc>
                <a:spcPct val="115000"/>
              </a:lnSpc>
              <a:spcAft>
                <a:spcPts val="1000"/>
              </a:spcAft>
            </a:pPr>
            <a:r>
              <a:rPr lang="es-CO" sz="8000" dirty="0" smtClean="0">
                <a:latin typeface="Arial"/>
                <a:ea typeface="Calibri"/>
                <a:cs typeface="Times New Roman"/>
              </a:rPr>
              <a:t> </a:t>
            </a:r>
            <a:r>
              <a:rPr lang="es-CO" sz="8000" dirty="0">
                <a:latin typeface="Arial"/>
                <a:ea typeface="Calibri"/>
                <a:cs typeface="Times New Roman"/>
              </a:rPr>
              <a:t>ejercer cargos de libre nombramiento y </a:t>
            </a:r>
            <a:r>
              <a:rPr lang="es-CO" sz="8000" dirty="0" smtClean="0">
                <a:latin typeface="Arial"/>
                <a:ea typeface="Calibri"/>
                <a:cs typeface="Times New Roman"/>
              </a:rPr>
              <a:t>remoción,</a:t>
            </a:r>
          </a:p>
          <a:p>
            <a:pPr algn="just">
              <a:lnSpc>
                <a:spcPct val="115000"/>
              </a:lnSpc>
              <a:spcAft>
                <a:spcPts val="1000"/>
              </a:spcAft>
            </a:pPr>
            <a:r>
              <a:rPr lang="es-CO" sz="8000" dirty="0" smtClean="0">
                <a:latin typeface="Arial"/>
                <a:ea typeface="Calibri"/>
                <a:cs typeface="Times New Roman"/>
              </a:rPr>
              <a:t>para </a:t>
            </a:r>
            <a:r>
              <a:rPr lang="es-CO" sz="8000" dirty="0">
                <a:latin typeface="Arial"/>
                <a:ea typeface="Calibri"/>
                <a:cs typeface="Times New Roman"/>
              </a:rPr>
              <a:t>adelantar estudios o participar en congresos, seminarios u otras actividades de carácter profesional o sindical. </a:t>
            </a:r>
            <a:endParaRPr lang="es-CO" sz="8000" dirty="0" smtClean="0">
              <a:latin typeface="Arial"/>
              <a:ea typeface="Calibri"/>
              <a:cs typeface="Times New Roman"/>
            </a:endParaRPr>
          </a:p>
          <a:p>
            <a:pPr marL="0" indent="0" algn="just">
              <a:lnSpc>
                <a:spcPct val="115000"/>
              </a:lnSpc>
              <a:spcAft>
                <a:spcPts val="1000"/>
              </a:spcAft>
              <a:buNone/>
            </a:pPr>
            <a:r>
              <a:rPr lang="es-CO" sz="8000" dirty="0" smtClean="0">
                <a:latin typeface="Arial"/>
                <a:ea typeface="Calibri"/>
                <a:cs typeface="Times New Roman"/>
              </a:rPr>
              <a:t>El </a:t>
            </a:r>
            <a:r>
              <a:rPr lang="es-CO" sz="8000" dirty="0">
                <a:latin typeface="Arial"/>
                <a:ea typeface="Calibri"/>
                <a:cs typeface="Times New Roman"/>
              </a:rPr>
              <a:t>educador </a:t>
            </a:r>
            <a:r>
              <a:rPr lang="es-CO" sz="8000" dirty="0" smtClean="0">
                <a:latin typeface="Arial"/>
                <a:ea typeface="Calibri"/>
                <a:cs typeface="Times New Roman"/>
              </a:rPr>
              <a:t>en comisión no </a:t>
            </a:r>
            <a:r>
              <a:rPr lang="es-CO" sz="8000" dirty="0">
                <a:latin typeface="Arial"/>
                <a:ea typeface="Calibri"/>
                <a:cs typeface="Times New Roman"/>
              </a:rPr>
              <a:t>pierde su clasificación en el </a:t>
            </a:r>
            <a:r>
              <a:rPr lang="es-CO" sz="8000" dirty="0" smtClean="0">
                <a:latin typeface="Arial"/>
                <a:ea typeface="Calibri"/>
                <a:cs typeface="Times New Roman"/>
              </a:rPr>
              <a:t>escalafón; </a:t>
            </a:r>
            <a:r>
              <a:rPr lang="es-CO" sz="8000" dirty="0">
                <a:latin typeface="Arial"/>
                <a:ea typeface="Calibri"/>
                <a:cs typeface="Times New Roman"/>
              </a:rPr>
              <a:t>t</a:t>
            </a:r>
            <a:r>
              <a:rPr lang="es-CO" sz="8000" dirty="0" smtClean="0">
                <a:latin typeface="Arial"/>
                <a:ea typeface="Calibri"/>
                <a:cs typeface="Times New Roman"/>
              </a:rPr>
              <a:t>iene </a:t>
            </a:r>
            <a:r>
              <a:rPr lang="es-CO" sz="8000" dirty="0">
                <a:latin typeface="Arial"/>
                <a:ea typeface="Calibri"/>
                <a:cs typeface="Times New Roman"/>
              </a:rPr>
              <a:t>derecho a regresar al cargo </a:t>
            </a:r>
            <a:r>
              <a:rPr lang="es-CO" sz="8000" dirty="0" smtClean="0">
                <a:latin typeface="Arial"/>
                <a:ea typeface="Calibri"/>
                <a:cs typeface="Times New Roman"/>
              </a:rPr>
              <a:t>docente</a:t>
            </a:r>
            <a:r>
              <a:rPr lang="es-CO" sz="8000" dirty="0">
                <a:latin typeface="Arial"/>
                <a:ea typeface="Calibri"/>
                <a:cs typeface="Times New Roman"/>
              </a:rPr>
              <a:t>;</a:t>
            </a:r>
            <a:r>
              <a:rPr lang="es-CO" sz="8000" dirty="0" smtClean="0">
                <a:latin typeface="Arial"/>
                <a:ea typeface="Calibri"/>
                <a:cs typeface="Times New Roman"/>
              </a:rPr>
              <a:t> si </a:t>
            </a:r>
            <a:r>
              <a:rPr lang="es-CO" sz="8000" dirty="0">
                <a:latin typeface="Arial"/>
                <a:ea typeface="Calibri"/>
                <a:cs typeface="Times New Roman"/>
              </a:rPr>
              <a:t>el comisionado fuere removido por una de las causales de mala </a:t>
            </a:r>
            <a:r>
              <a:rPr lang="es-CO" sz="8000" dirty="0" smtClean="0">
                <a:latin typeface="Arial"/>
                <a:ea typeface="Calibri"/>
                <a:cs typeface="Times New Roman"/>
              </a:rPr>
              <a:t>conducta, se </a:t>
            </a:r>
            <a:r>
              <a:rPr lang="es-CO" sz="8000" dirty="0">
                <a:latin typeface="Arial"/>
                <a:ea typeface="Calibri"/>
                <a:cs typeface="Times New Roman"/>
              </a:rPr>
              <a:t>le aplicará el procedimiento disciplinario establecido. El salario y las prestaciones sociales del docente comisionado serán los asignados al respectivo cargo.</a:t>
            </a:r>
            <a:endParaRPr lang="es-CO" sz="8000" dirty="0">
              <a:ea typeface="Calibri"/>
              <a:cs typeface="Times New Roman"/>
            </a:endParaRPr>
          </a:p>
          <a:p>
            <a:pPr lvl="0">
              <a:buClr>
                <a:srgbClr val="873624"/>
              </a:buClr>
            </a:pPr>
            <a:endParaRPr lang="es-CO" sz="8000" dirty="0">
              <a:solidFill>
                <a:prstClr val="black"/>
              </a:solidFill>
            </a:endParaRPr>
          </a:p>
        </p:txBody>
      </p:sp>
    </p:spTree>
    <p:extLst>
      <p:ext uri="{BB962C8B-B14F-4D97-AF65-F5344CB8AC3E}">
        <p14:creationId xmlns:p14="http://schemas.microsoft.com/office/powerpoint/2010/main" val="219481881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solidFill>
        </p:spPr>
        <p:txBody>
          <a:bodyPr>
            <a:normAutofit fontScale="90000"/>
          </a:bodyPr>
          <a:lstStyle/>
          <a:p>
            <a:r>
              <a:rPr lang="es-CO" sz="2800" dirty="0" smtClean="0"/>
              <a:t>SITUACIONES ADMINISTRATIVAS DE LOS DOCENTES</a:t>
            </a:r>
            <a:endParaRPr lang="es-CO" sz="2800" dirty="0"/>
          </a:p>
        </p:txBody>
      </p:sp>
      <p:sp>
        <p:nvSpPr>
          <p:cNvPr id="3" name="2 Marcador de contenido"/>
          <p:cNvSpPr>
            <a:spLocks noGrp="1"/>
          </p:cNvSpPr>
          <p:nvPr>
            <p:ph sz="quarter" idx="1"/>
          </p:nvPr>
        </p:nvSpPr>
        <p:spPr>
          <a:solidFill>
            <a:srgbClr val="FFFF00"/>
          </a:solidFill>
        </p:spPr>
        <p:txBody>
          <a:bodyPr>
            <a:normAutofit fontScale="92500" lnSpcReduction="20000"/>
          </a:bodyPr>
          <a:lstStyle/>
          <a:p>
            <a:pPr marL="0" indent="0" algn="just">
              <a:lnSpc>
                <a:spcPct val="115000"/>
              </a:lnSpc>
              <a:spcAft>
                <a:spcPts val="1000"/>
              </a:spcAft>
              <a:buNone/>
            </a:pPr>
            <a:r>
              <a:rPr lang="es-CO" b="1" dirty="0" smtClean="0"/>
              <a:t>5. </a:t>
            </a:r>
            <a:r>
              <a:rPr lang="es-CO" sz="2800" b="1" dirty="0" smtClean="0"/>
              <a:t>En </a:t>
            </a:r>
            <a:r>
              <a:rPr lang="es-CO" sz="2800" b="1" dirty="0" smtClean="0">
                <a:latin typeface="Arial" pitchFamily="34" charset="0"/>
                <a:cs typeface="Arial" pitchFamily="34" charset="0"/>
              </a:rPr>
              <a:t>vacaciones</a:t>
            </a:r>
            <a:r>
              <a:rPr lang="es-CO" b="1" dirty="0" smtClean="0"/>
              <a:t>.</a:t>
            </a:r>
            <a:r>
              <a:rPr lang="es-CO" sz="2800" b="1" dirty="0">
                <a:latin typeface="Arial"/>
                <a:ea typeface="Calibri"/>
                <a:cs typeface="Times New Roman"/>
              </a:rPr>
              <a:t> </a:t>
            </a:r>
            <a:r>
              <a:rPr lang="es-CO" sz="2800" dirty="0" smtClean="0">
                <a:latin typeface="Arial"/>
                <a:ea typeface="Calibri"/>
                <a:cs typeface="Times New Roman"/>
              </a:rPr>
              <a:t>Los </a:t>
            </a:r>
            <a:r>
              <a:rPr lang="es-CO" sz="2800" dirty="0">
                <a:latin typeface="Arial"/>
                <a:ea typeface="Calibri"/>
                <a:cs typeface="Times New Roman"/>
              </a:rPr>
              <a:t>docentes al servicio oficial tendrán derecho a las vacaciones que determine el calendario </a:t>
            </a:r>
            <a:r>
              <a:rPr lang="es-CO" sz="2800" dirty="0" smtClean="0">
                <a:latin typeface="Arial"/>
                <a:ea typeface="Calibri"/>
                <a:cs typeface="Times New Roman"/>
              </a:rPr>
              <a:t>escolar.</a:t>
            </a:r>
            <a:endParaRPr lang="es-CO" sz="2400" dirty="0">
              <a:ea typeface="Calibri"/>
              <a:cs typeface="Times New Roman"/>
            </a:endParaRPr>
          </a:p>
          <a:p>
            <a:pPr marL="0" indent="0" algn="just">
              <a:lnSpc>
                <a:spcPct val="115000"/>
              </a:lnSpc>
              <a:spcAft>
                <a:spcPts val="1000"/>
              </a:spcAft>
              <a:buNone/>
            </a:pPr>
            <a:r>
              <a:rPr lang="es-CO" sz="2200" b="1" dirty="0" smtClean="0">
                <a:latin typeface="Arial"/>
                <a:ea typeface="Calibri"/>
                <a:cs typeface="Times New Roman"/>
              </a:rPr>
              <a:t>6. </a:t>
            </a:r>
            <a:r>
              <a:rPr lang="es-CO" sz="2600" b="1" dirty="0" smtClean="0">
                <a:latin typeface="Arial"/>
                <a:ea typeface="Calibri"/>
                <a:cs typeface="Times New Roman"/>
              </a:rPr>
              <a:t>Renuncia</a:t>
            </a:r>
            <a:r>
              <a:rPr lang="es-CO" sz="2200" b="1" dirty="0">
                <a:latin typeface="Arial"/>
                <a:ea typeface="Calibri"/>
                <a:cs typeface="Times New Roman"/>
              </a:rPr>
              <a:t>.</a:t>
            </a:r>
            <a:r>
              <a:rPr lang="es-CO" sz="2200" i="1" dirty="0">
                <a:latin typeface="Arial"/>
                <a:ea typeface="Calibri"/>
                <a:cs typeface="Times New Roman"/>
              </a:rPr>
              <a:t> </a:t>
            </a:r>
            <a:r>
              <a:rPr lang="es-CO" sz="2600" dirty="0">
                <a:latin typeface="Arial"/>
                <a:ea typeface="Calibri"/>
                <a:cs typeface="Times New Roman"/>
              </a:rPr>
              <a:t>El </a:t>
            </a:r>
            <a:r>
              <a:rPr lang="es-CO" sz="2600" dirty="0" smtClean="0">
                <a:latin typeface="Arial"/>
                <a:ea typeface="Calibri"/>
                <a:cs typeface="Times New Roman"/>
              </a:rPr>
              <a:t>docente inscrito en el </a:t>
            </a:r>
            <a:r>
              <a:rPr lang="es-CO" sz="2600" dirty="0">
                <a:latin typeface="Arial"/>
                <a:ea typeface="Calibri"/>
                <a:cs typeface="Times New Roman"/>
              </a:rPr>
              <a:t>escalafón puede renunciar libremente al ejercicio del cargo que desempeñe en propiedad. </a:t>
            </a:r>
            <a:r>
              <a:rPr lang="es-CO" sz="2600" dirty="0" smtClean="0">
                <a:latin typeface="Arial"/>
                <a:ea typeface="Calibri"/>
                <a:cs typeface="Times New Roman"/>
              </a:rPr>
              <a:t>Tal </a:t>
            </a:r>
            <a:r>
              <a:rPr lang="es-CO" sz="2600" dirty="0">
                <a:latin typeface="Arial"/>
                <a:ea typeface="Calibri"/>
                <a:cs typeface="Times New Roman"/>
              </a:rPr>
              <a:t>renuncia lo separa del servicio pero no implica la pérdida de su </a:t>
            </a:r>
            <a:r>
              <a:rPr lang="es-CO" sz="2600" dirty="0" smtClean="0">
                <a:latin typeface="Arial"/>
                <a:ea typeface="Calibri"/>
                <a:cs typeface="Times New Roman"/>
              </a:rPr>
              <a:t>clasificación.</a:t>
            </a:r>
            <a:endParaRPr lang="es-CO" sz="2600" dirty="0">
              <a:ea typeface="Calibri"/>
              <a:cs typeface="Times New Roman"/>
            </a:endParaRPr>
          </a:p>
          <a:p>
            <a:pPr marL="0" indent="0" algn="just">
              <a:lnSpc>
                <a:spcPct val="115000"/>
              </a:lnSpc>
              <a:spcAft>
                <a:spcPts val="1000"/>
              </a:spcAft>
              <a:buNone/>
            </a:pPr>
            <a:r>
              <a:rPr lang="es-CO" sz="2600" b="1" dirty="0" smtClean="0">
                <a:latin typeface="Arial"/>
                <a:ea typeface="Calibri"/>
                <a:cs typeface="Times New Roman"/>
              </a:rPr>
              <a:t>7. Retiro </a:t>
            </a:r>
            <a:r>
              <a:rPr lang="es-CO" sz="2600" b="1" dirty="0">
                <a:latin typeface="Arial"/>
                <a:ea typeface="Calibri"/>
                <a:cs typeface="Times New Roman"/>
              </a:rPr>
              <a:t>forzoso. </a:t>
            </a:r>
            <a:r>
              <a:rPr lang="es-CO" sz="2600" dirty="0">
                <a:latin typeface="Arial"/>
                <a:ea typeface="Calibri"/>
                <a:cs typeface="Times New Roman"/>
              </a:rPr>
              <a:t>Hasta el </a:t>
            </a:r>
            <a:r>
              <a:rPr lang="es-CO" sz="2600" dirty="0" smtClean="0">
                <a:latin typeface="Arial"/>
                <a:ea typeface="Calibri"/>
                <a:cs typeface="Times New Roman"/>
              </a:rPr>
              <a:t>30 </a:t>
            </a:r>
            <a:r>
              <a:rPr lang="es-CO" sz="2600" dirty="0">
                <a:latin typeface="Arial"/>
                <a:ea typeface="Calibri"/>
                <a:cs typeface="Times New Roman"/>
              </a:rPr>
              <a:t>de diciembre de 2016 la edad de retiro forzoso para los docentes 2277 era la de 65 años. A partir de entonces se estableció la edad de retiro en 70 años para todos  los servidores </a:t>
            </a:r>
            <a:r>
              <a:rPr lang="es-CO" sz="2600" dirty="0" smtClean="0">
                <a:latin typeface="Arial"/>
                <a:ea typeface="Calibri"/>
                <a:cs typeface="Times New Roman"/>
              </a:rPr>
              <a:t>públicos (Ley 1821 de 2016.</a:t>
            </a:r>
            <a:endParaRPr lang="es-CO" sz="2600" dirty="0">
              <a:ea typeface="Calibri"/>
              <a:cs typeface="Times New Roman"/>
            </a:endParaRPr>
          </a:p>
          <a:p>
            <a:pPr marL="0" indent="0">
              <a:buNone/>
            </a:pPr>
            <a:endParaRPr lang="es-CO" sz="2600" b="1" dirty="0"/>
          </a:p>
        </p:txBody>
      </p:sp>
    </p:spTree>
    <p:extLst>
      <p:ext uri="{BB962C8B-B14F-4D97-AF65-F5344CB8AC3E}">
        <p14:creationId xmlns:p14="http://schemas.microsoft.com/office/powerpoint/2010/main" val="1835802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half" idx="4294967295"/>
          </p:nvPr>
        </p:nvSpPr>
        <p:spPr>
          <a:xfrm>
            <a:off x="0" y="1341438"/>
            <a:ext cx="8964613" cy="4711700"/>
          </a:xfrm>
        </p:spPr>
        <p:txBody>
          <a:bodyPr>
            <a:normAutofit/>
          </a:bodyPr>
          <a:lstStyle/>
          <a:p>
            <a:pPr marL="514350" lvl="0" indent="-514350">
              <a:buClrTx/>
              <a:buSzTx/>
              <a:buFont typeface="+mj-lt"/>
              <a:buAutoNum type="arabicPeriod"/>
            </a:pPr>
            <a:r>
              <a:rPr lang="es-CO" sz="2000" dirty="0">
                <a:solidFill>
                  <a:prstClr val="black"/>
                </a:solidFill>
              </a:rPr>
              <a:t>Dto. 2480 de 1986: Régimen Disciplinario Docente.</a:t>
            </a:r>
          </a:p>
          <a:p>
            <a:pPr marL="457200" lvl="0" indent="-457200">
              <a:buClrTx/>
              <a:buSzTx/>
              <a:buFont typeface="+mj-lt"/>
              <a:buAutoNum type="arabicPeriod"/>
            </a:pPr>
            <a:r>
              <a:rPr lang="es-CO" sz="2000" dirty="0">
                <a:solidFill>
                  <a:prstClr val="black"/>
                </a:solidFill>
              </a:rPr>
              <a:t> Ley 115 de 1994: Ley General de Educación (Art.105).</a:t>
            </a:r>
          </a:p>
          <a:p>
            <a:pPr marL="514350" lvl="0" indent="-514350">
              <a:buClrTx/>
              <a:buSzTx/>
              <a:buFont typeface="+mj-lt"/>
              <a:buAutoNum type="arabicPeriod"/>
            </a:pPr>
            <a:r>
              <a:rPr lang="es-CO" sz="2000" dirty="0">
                <a:solidFill>
                  <a:prstClr val="black"/>
                </a:solidFill>
              </a:rPr>
              <a:t>Ley 200 de 1995: Código Disciplinario Único.  </a:t>
            </a:r>
          </a:p>
          <a:p>
            <a:pPr marL="514350" lvl="0" indent="-514350">
              <a:buClrTx/>
              <a:buSzTx/>
              <a:buFont typeface="+mj-lt"/>
              <a:buAutoNum type="arabicPeriod"/>
            </a:pPr>
            <a:r>
              <a:rPr lang="es-CO" sz="2000" dirty="0">
                <a:solidFill>
                  <a:prstClr val="black"/>
                </a:solidFill>
              </a:rPr>
              <a:t>DTO.707 DE 1996: Regula los estímulos para los docentes que laboran en zonas apartadas de difícil acceso, de inseguridad y minera.</a:t>
            </a:r>
          </a:p>
          <a:p>
            <a:pPr marL="514350" lvl="0" indent="-514350">
              <a:buClrTx/>
              <a:buSzTx/>
              <a:buFont typeface="+mj-lt"/>
              <a:buAutoNum type="arabicPeriod"/>
            </a:pPr>
            <a:r>
              <a:rPr lang="es-CO" sz="2000" dirty="0">
                <a:solidFill>
                  <a:prstClr val="black"/>
                </a:solidFill>
              </a:rPr>
              <a:t>Ley 715 de 2001: De participaciones, recursos y competencias.</a:t>
            </a:r>
          </a:p>
          <a:p>
            <a:pPr marL="514350" lvl="0" indent="-514350">
              <a:buClrTx/>
              <a:buSzTx/>
              <a:buFont typeface="+mj-lt"/>
              <a:buAutoNum type="arabicPeriod"/>
            </a:pPr>
            <a:r>
              <a:rPr lang="es-CO" sz="2000" dirty="0">
                <a:solidFill>
                  <a:prstClr val="black"/>
                </a:solidFill>
              </a:rPr>
              <a:t>Dto. 1850 de 2002:   Reglamentario de la ley 715 de 2001. Establece la jornada laboral.</a:t>
            </a:r>
          </a:p>
          <a:p>
            <a:pPr marL="514350" lvl="0" indent="-514350">
              <a:buClrTx/>
              <a:buSzTx/>
              <a:buFont typeface="+mj-lt"/>
              <a:buAutoNum type="arabicPeriod"/>
            </a:pPr>
            <a:r>
              <a:rPr lang="es-CO" sz="2000" dirty="0">
                <a:solidFill>
                  <a:prstClr val="black"/>
                </a:solidFill>
              </a:rPr>
              <a:t>Dto. ley 1278 de 2002: Crea el estatuto de profesionalización Docente. </a:t>
            </a:r>
          </a:p>
          <a:p>
            <a:pPr marL="514350" lvl="0" indent="-514350">
              <a:buClrTx/>
              <a:buSzTx/>
              <a:buFont typeface="+mj-lt"/>
              <a:buAutoNum type="arabicPeriod"/>
            </a:pPr>
            <a:r>
              <a:rPr lang="es-CO" sz="2000" dirty="0">
                <a:solidFill>
                  <a:prstClr val="black"/>
                </a:solidFill>
              </a:rPr>
              <a:t>Ley 734 de 2002: Establece el Código Disciplinario Único. </a:t>
            </a:r>
          </a:p>
          <a:p>
            <a:pPr marL="514350" lvl="0" indent="-514350">
              <a:buClrTx/>
              <a:buSzTx/>
              <a:buFont typeface="+mj-lt"/>
              <a:buAutoNum type="arabicPeriod"/>
            </a:pPr>
            <a:r>
              <a:rPr lang="es-CO" sz="2000" dirty="0">
                <a:solidFill>
                  <a:prstClr val="black"/>
                </a:solidFill>
              </a:rPr>
              <a:t>Ley 1821 de 2016 : Modifica la edad de retiro forzoso de 65 a 70 años.</a:t>
            </a:r>
          </a:p>
          <a:p>
            <a:pPr marL="514350" lvl="0" indent="-514350">
              <a:buClrTx/>
              <a:buSzTx/>
              <a:buFont typeface="+mj-lt"/>
              <a:buAutoNum type="arabicPeriod"/>
            </a:pPr>
            <a:r>
              <a:rPr lang="es-CO" sz="2000" dirty="0">
                <a:solidFill>
                  <a:prstClr val="black"/>
                </a:solidFill>
              </a:rPr>
              <a:t>Dto. 277/25: Ajusta aspectos sobre la jornada laboral.</a:t>
            </a:r>
          </a:p>
        </p:txBody>
      </p:sp>
      <p:sp>
        <p:nvSpPr>
          <p:cNvPr id="2" name="1 Título"/>
          <p:cNvSpPr>
            <a:spLocks noGrp="1"/>
          </p:cNvSpPr>
          <p:nvPr>
            <p:ph type="title" idx="4294967295"/>
          </p:nvPr>
        </p:nvSpPr>
        <p:spPr>
          <a:xfrm>
            <a:off x="0" y="228600"/>
            <a:ext cx="8534400" cy="758825"/>
          </a:xfrm>
        </p:spPr>
        <p:style>
          <a:lnRef idx="3">
            <a:schemeClr val="lt1"/>
          </a:lnRef>
          <a:fillRef idx="1">
            <a:schemeClr val="accent3"/>
          </a:fillRef>
          <a:effectRef idx="1">
            <a:schemeClr val="accent3"/>
          </a:effectRef>
          <a:fontRef idx="minor">
            <a:schemeClr val="lt1"/>
          </a:fontRef>
        </p:style>
        <p:txBody>
          <a:bodyPr>
            <a:normAutofit fontScale="90000"/>
          </a:bodyPr>
          <a:lstStyle/>
          <a:p>
            <a:r>
              <a:rPr lang="es-CO" sz="2400" dirty="0">
                <a:solidFill>
                  <a:prstClr val="black"/>
                </a:solidFill>
              </a:rPr>
              <a:t>ALGUNAS NORMA RELACIONADAS CON LOS DERECHOS LABORALES DE LOS DOCENTES 2277</a:t>
            </a:r>
            <a:endParaRPr lang="es-CO" dirty="0"/>
          </a:p>
        </p:txBody>
      </p:sp>
    </p:spTree>
    <p:extLst>
      <p:ext uri="{BB962C8B-B14F-4D97-AF65-F5344CB8AC3E}">
        <p14:creationId xmlns:p14="http://schemas.microsoft.com/office/powerpoint/2010/main" val="825811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48644" y="228600"/>
            <a:ext cx="8534400" cy="758952"/>
          </a:xfrm>
          <a:solidFill>
            <a:srgbClr val="FFFF00"/>
          </a:solidFill>
        </p:spPr>
        <p:txBody>
          <a:bodyPr/>
          <a:lstStyle/>
          <a:p>
            <a:pPr algn="ctr"/>
            <a:r>
              <a:rPr lang="es-CO" sz="3200" b="1" dirty="0" smtClean="0"/>
              <a:t>PROFESION DOCENTE</a:t>
            </a:r>
            <a:endParaRPr lang="es-CO" sz="3200" b="1" dirty="0"/>
          </a:p>
        </p:txBody>
      </p:sp>
      <p:sp>
        <p:nvSpPr>
          <p:cNvPr id="3" name="2 Marcador de contenido"/>
          <p:cNvSpPr>
            <a:spLocks noGrp="1"/>
          </p:cNvSpPr>
          <p:nvPr>
            <p:ph sz="quarter" idx="1"/>
          </p:nvPr>
        </p:nvSpPr>
        <p:spPr>
          <a:xfrm>
            <a:off x="323528" y="944336"/>
            <a:ext cx="8820472" cy="5364984"/>
          </a:xfrm>
        </p:spPr>
        <p:txBody>
          <a:bodyPr>
            <a:noAutofit/>
          </a:bodyPr>
          <a:lstStyle/>
          <a:p>
            <a:endParaRPr lang="es-CO" sz="2400" dirty="0" smtClean="0"/>
          </a:p>
          <a:p>
            <a:r>
              <a:rPr lang="es-CO" sz="2400" dirty="0" smtClean="0"/>
              <a:t>Es el </a:t>
            </a:r>
            <a:r>
              <a:rPr lang="es-CO" sz="2200" dirty="0" smtClean="0"/>
              <a:t>ejercicio</a:t>
            </a:r>
            <a:r>
              <a:rPr lang="es-CO" sz="2400" dirty="0" smtClean="0"/>
              <a:t> de la enseñanza</a:t>
            </a:r>
          </a:p>
          <a:p>
            <a:pPr marL="0" indent="0">
              <a:buNone/>
            </a:pPr>
            <a:r>
              <a:rPr lang="es-CO" sz="2400" dirty="0" smtClean="0"/>
              <a:t>        en los planteles			      para </a:t>
            </a:r>
            <a:r>
              <a:rPr lang="es-CO" sz="2400" dirty="0"/>
              <a:t>ejercer 						     </a:t>
            </a:r>
            <a:r>
              <a:rPr lang="es-CO" sz="2400" dirty="0" smtClean="0"/>
              <a:t>               funciones de</a:t>
            </a:r>
          </a:p>
          <a:p>
            <a:r>
              <a:rPr lang="es-CO" sz="2400" dirty="0"/>
              <a:t>Oficiales  y No oficiales </a:t>
            </a:r>
            <a:r>
              <a:rPr lang="es-CO" sz="2400" dirty="0" smtClean="0"/>
              <a:t>				</a:t>
            </a:r>
            <a:endParaRPr lang="es-CO" sz="2400" dirty="0"/>
          </a:p>
          <a:p>
            <a:endParaRPr lang="es-CO" sz="2400" dirty="0" smtClean="0"/>
          </a:p>
          <a:p>
            <a:r>
              <a:rPr lang="es-CO" sz="2400" dirty="0"/>
              <a:t>en los </a:t>
            </a:r>
            <a:r>
              <a:rPr lang="es-CO" sz="2400" dirty="0" smtClean="0"/>
              <a:t>					enseñanza</a:t>
            </a:r>
          </a:p>
          <a:p>
            <a:r>
              <a:rPr lang="es-CO" sz="2400" dirty="0" smtClean="0"/>
              <a:t>distintos </a:t>
            </a:r>
            <a:r>
              <a:rPr lang="es-CO" sz="2400" dirty="0"/>
              <a:t>niveles	 	</a:t>
            </a:r>
            <a:r>
              <a:rPr lang="es-CO" sz="2400" dirty="0" smtClean="0"/>
              <a:t>  </a:t>
            </a:r>
            <a:r>
              <a:rPr lang="es-CO" sz="2400" dirty="0"/>
              <a:t>		</a:t>
            </a:r>
            <a:r>
              <a:rPr lang="es-CO" sz="2400" dirty="0" smtClean="0"/>
              <a:t>Dirección </a:t>
            </a:r>
            <a:r>
              <a:rPr lang="es-CO" sz="2400" dirty="0"/>
              <a:t>-	</a:t>
            </a:r>
            <a:r>
              <a:rPr lang="es-CO" sz="2400" dirty="0" smtClean="0"/>
              <a:t>			  			coordinación</a:t>
            </a:r>
          </a:p>
          <a:p>
            <a:pPr marL="0" indent="0">
              <a:buNone/>
            </a:pPr>
            <a:r>
              <a:rPr lang="es-CO" sz="2400" dirty="0" smtClean="0"/>
              <a:t>				</a:t>
            </a:r>
            <a:r>
              <a:rPr lang="es-CO" sz="2400" dirty="0"/>
              <a:t>	</a:t>
            </a:r>
            <a:r>
              <a:rPr lang="es-CO" sz="2400" dirty="0" smtClean="0"/>
              <a:t>         educación  especial						orientación</a:t>
            </a:r>
            <a:endParaRPr lang="es-CO" sz="2400" dirty="0"/>
          </a:p>
          <a:p>
            <a:pPr marL="0" indent="0">
              <a:buNone/>
            </a:pPr>
            <a:r>
              <a:rPr lang="es-CO" sz="2400" dirty="0" smtClean="0"/>
              <a:t>						consejería						</a:t>
            </a:r>
            <a:endParaRPr lang="es-CO" sz="2400" dirty="0"/>
          </a:p>
        </p:txBody>
      </p:sp>
      <p:sp>
        <p:nvSpPr>
          <p:cNvPr id="5" name="4 Flecha abajo"/>
          <p:cNvSpPr/>
          <p:nvPr/>
        </p:nvSpPr>
        <p:spPr>
          <a:xfrm>
            <a:off x="4427984" y="944336"/>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3" name="22 Flecha abajo"/>
          <p:cNvSpPr/>
          <p:nvPr/>
        </p:nvSpPr>
        <p:spPr>
          <a:xfrm>
            <a:off x="1927128" y="2393485"/>
            <a:ext cx="484632" cy="21602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4" name="23 Flecha abajo"/>
          <p:cNvSpPr/>
          <p:nvPr/>
        </p:nvSpPr>
        <p:spPr>
          <a:xfrm>
            <a:off x="1971107" y="3068960"/>
            <a:ext cx="484632" cy="36004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25" name="24 Flecha derecha"/>
          <p:cNvSpPr/>
          <p:nvPr/>
        </p:nvSpPr>
        <p:spPr>
          <a:xfrm>
            <a:off x="5001855" y="1856389"/>
            <a:ext cx="362233"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3" name="32 Flecha abajo"/>
          <p:cNvSpPr/>
          <p:nvPr/>
        </p:nvSpPr>
        <p:spPr>
          <a:xfrm>
            <a:off x="9900592" y="-99392"/>
            <a:ext cx="484632" cy="97840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34" name="33 Flecha abajo"/>
          <p:cNvSpPr/>
          <p:nvPr/>
        </p:nvSpPr>
        <p:spPr>
          <a:xfrm>
            <a:off x="6031584" y="2759776"/>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465214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FF00"/>
          </a:solidFill>
        </p:spPr>
        <p:txBody>
          <a:bodyPr/>
          <a:lstStyle/>
          <a:p>
            <a:r>
              <a:rPr lang="es-CO" b="1" dirty="0" smtClean="0"/>
              <a:t>CARÁCTER DE LOS DOCENTES</a:t>
            </a:r>
            <a:endParaRPr lang="es-CO" b="1" dirty="0"/>
          </a:p>
        </p:txBody>
      </p:sp>
      <p:sp>
        <p:nvSpPr>
          <p:cNvPr id="3" name="2 Marcador de contenido"/>
          <p:cNvSpPr>
            <a:spLocks noGrp="1"/>
          </p:cNvSpPr>
          <p:nvPr>
            <p:ph sz="quarter" idx="1"/>
          </p:nvPr>
        </p:nvSpPr>
        <p:spPr/>
        <p:txBody>
          <a:bodyPr>
            <a:normAutofit/>
          </a:bodyPr>
          <a:lstStyle/>
          <a:p>
            <a:pPr marL="0" indent="0">
              <a:buNone/>
            </a:pPr>
            <a:r>
              <a:rPr lang="es-CO" sz="2400" dirty="0" smtClean="0"/>
              <a:t>1. Son educadores oficiales de régimen especial o Servidores públicos de régimen especial si…</a:t>
            </a:r>
          </a:p>
          <a:p>
            <a:pPr marL="0" indent="0">
              <a:buNone/>
            </a:pPr>
            <a:r>
              <a:rPr lang="es-CO" sz="2400" dirty="0" smtClean="0"/>
              <a:t>Prestan sus servicios en una entidad  oficial</a:t>
            </a:r>
          </a:p>
          <a:p>
            <a:pPr>
              <a:buFont typeface="Wingdings" pitchFamily="2" charset="2"/>
              <a:buChar char="q"/>
            </a:pPr>
            <a:r>
              <a:rPr lang="es-CO" sz="2400" dirty="0" smtClean="0"/>
              <a:t>Nacional </a:t>
            </a:r>
          </a:p>
          <a:p>
            <a:pPr>
              <a:buFont typeface="Wingdings" pitchFamily="2" charset="2"/>
              <a:buChar char="q"/>
            </a:pPr>
            <a:r>
              <a:rPr lang="es-CO" sz="2400" dirty="0" smtClean="0"/>
              <a:t>Departamental</a:t>
            </a:r>
          </a:p>
          <a:p>
            <a:pPr>
              <a:buFont typeface="Wingdings" pitchFamily="2" charset="2"/>
              <a:buChar char="q"/>
            </a:pPr>
            <a:r>
              <a:rPr lang="es-CO" sz="2400" dirty="0" smtClean="0"/>
              <a:t>Distrital  o</a:t>
            </a:r>
          </a:p>
          <a:p>
            <a:pPr>
              <a:buFont typeface="Wingdings" pitchFamily="2" charset="2"/>
              <a:buChar char="q"/>
            </a:pPr>
            <a:r>
              <a:rPr lang="es-CO" sz="2400" dirty="0" smtClean="0"/>
              <a:t>Municipal</a:t>
            </a:r>
          </a:p>
          <a:p>
            <a:pPr marL="0" indent="0">
              <a:buNone/>
            </a:pPr>
            <a:r>
              <a:rPr lang="es-CO" sz="2400" dirty="0" smtClean="0"/>
              <a:t>2. Los Educadores no oficiales se rigen por el 2277 </a:t>
            </a:r>
            <a:r>
              <a:rPr lang="es-CO" sz="2400" b="1" dirty="0" smtClean="0"/>
              <a:t>sólo para efectos de escalafón, capacitación y asimilación.</a:t>
            </a:r>
            <a:r>
              <a:rPr lang="es-CO" sz="2400" dirty="0" smtClean="0"/>
              <a:t> Para los demás aspectos se rigen por el Código Sustantivo del Trabajo, Pactos o convenciones colectivas y reglamentos internos.</a:t>
            </a:r>
          </a:p>
        </p:txBody>
      </p:sp>
    </p:spTree>
    <p:extLst>
      <p:ext uri="{BB962C8B-B14F-4D97-AF65-F5344CB8AC3E}">
        <p14:creationId xmlns:p14="http://schemas.microsoft.com/office/powerpoint/2010/main" val="14731700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01752" y="228600"/>
            <a:ext cx="8534400" cy="896144"/>
          </a:xfrm>
          <a:solidFill>
            <a:srgbClr val="002060"/>
          </a:solidFill>
        </p:spPr>
        <p:txBody>
          <a:bodyPr>
            <a:normAutofit fontScale="90000"/>
          </a:bodyPr>
          <a:lstStyle/>
          <a:p>
            <a:r>
              <a:rPr lang="es-CO" sz="2800" dirty="0" smtClean="0"/>
              <a:t>CONDICIONES GENERALES PARA EJERCER LA DOCENCIA</a:t>
            </a:r>
            <a:endParaRPr lang="es-CO" sz="2800" dirty="0"/>
          </a:p>
        </p:txBody>
      </p:sp>
      <p:sp>
        <p:nvSpPr>
          <p:cNvPr id="3" name="2 Marcador de contenido"/>
          <p:cNvSpPr>
            <a:spLocks noGrp="1"/>
          </p:cNvSpPr>
          <p:nvPr>
            <p:ph sz="quarter" idx="1"/>
          </p:nvPr>
        </p:nvSpPr>
        <p:spPr>
          <a:solidFill>
            <a:schemeClr val="accent3"/>
          </a:solidFill>
        </p:spPr>
        <p:txBody>
          <a:bodyPr/>
          <a:lstStyle/>
          <a:p>
            <a:pPr marL="514350" indent="-514350">
              <a:buFont typeface="+mj-lt"/>
              <a:buAutoNum type="arabicPeriod"/>
            </a:pPr>
            <a:r>
              <a:rPr lang="es-CO" sz="2400" dirty="0" smtClean="0"/>
              <a:t>NOMBRAMIENTO</a:t>
            </a:r>
          </a:p>
          <a:p>
            <a:pPr marL="514350" indent="-514350">
              <a:buFont typeface="+mj-lt"/>
              <a:buAutoNum type="arabicPeriod"/>
            </a:pPr>
            <a:r>
              <a:rPr lang="es-CO" dirty="0" smtClean="0"/>
              <a:t>POSEER TÍTULO DOCENTE o </a:t>
            </a:r>
          </a:p>
          <a:p>
            <a:pPr marL="514350" indent="-514350">
              <a:buFont typeface="+mj-lt"/>
              <a:buAutoNum type="arabicPeriod"/>
            </a:pPr>
            <a:r>
              <a:rPr lang="es-CO" dirty="0" smtClean="0"/>
              <a:t>ESTAR INSCRITO EN EL ESCALAFÓN </a:t>
            </a:r>
          </a:p>
          <a:p>
            <a:pPr marL="0" indent="0">
              <a:buNone/>
            </a:pPr>
            <a:endParaRPr lang="es-CO" dirty="0" smtClean="0"/>
          </a:p>
          <a:p>
            <a:pPr marL="0" indent="0" algn="ctr">
              <a:buNone/>
            </a:pPr>
            <a:r>
              <a:rPr lang="es-CO" dirty="0" smtClean="0"/>
              <a:t>NIVELES DEL SISTEMA EDUCATIVO NACIONAL</a:t>
            </a:r>
          </a:p>
          <a:p>
            <a:pPr marL="514350" indent="-514350" algn="just">
              <a:buFont typeface="+mj-lt"/>
              <a:buAutoNum type="arabicPeriod"/>
            </a:pPr>
            <a:r>
              <a:rPr lang="es-CO" dirty="0" smtClean="0"/>
              <a:t>Preescolar</a:t>
            </a:r>
          </a:p>
          <a:p>
            <a:pPr marL="514350" indent="-514350" algn="just">
              <a:buFont typeface="+mj-lt"/>
              <a:buAutoNum type="arabicPeriod"/>
            </a:pPr>
            <a:r>
              <a:rPr lang="es-CO" dirty="0" smtClean="0"/>
              <a:t>Básica Primaria</a:t>
            </a:r>
          </a:p>
          <a:p>
            <a:pPr marL="514350" indent="-514350" algn="just">
              <a:buFont typeface="+mj-lt"/>
              <a:buAutoNum type="arabicPeriod"/>
            </a:pPr>
            <a:r>
              <a:rPr lang="es-CO" dirty="0" smtClean="0"/>
              <a:t>Básica Secundaria</a:t>
            </a:r>
          </a:p>
          <a:p>
            <a:pPr marL="514350" indent="-514350" algn="just">
              <a:buFont typeface="+mj-lt"/>
              <a:buAutoNum type="arabicPeriod"/>
            </a:pPr>
            <a:r>
              <a:rPr lang="es-CO" dirty="0" smtClean="0"/>
              <a:t>Media</a:t>
            </a:r>
            <a:endParaRPr lang="es-CO" dirty="0"/>
          </a:p>
        </p:txBody>
      </p:sp>
    </p:spTree>
    <p:extLst>
      <p:ext uri="{BB962C8B-B14F-4D97-AF65-F5344CB8AC3E}">
        <p14:creationId xmlns:p14="http://schemas.microsoft.com/office/powerpoint/2010/main" val="1944358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2"/>
          </a:solidFill>
        </p:spPr>
        <p:txBody>
          <a:bodyPr>
            <a:normAutofit fontScale="90000"/>
          </a:bodyPr>
          <a:lstStyle/>
          <a:p>
            <a:pPr marL="274320" lvl="0" indent="-274320">
              <a:spcBef>
                <a:spcPct val="20000"/>
              </a:spcBef>
            </a:pPr>
            <a:r>
              <a:rPr lang="es-CO" sz="2700" dirty="0" smtClean="0">
                <a:solidFill>
                  <a:prstClr val="black"/>
                </a:solidFill>
                <a:ea typeface="+mn-ea"/>
                <a:cs typeface="+mn-cs"/>
              </a:rPr>
              <a:t>CONDICIONES GENERALES PARA EJERCER LA DOCENCIA</a:t>
            </a:r>
            <a:endParaRPr lang="es-CO" sz="2700" dirty="0">
              <a:solidFill>
                <a:prstClr val="black"/>
              </a:solidFill>
              <a:ea typeface="+mn-ea"/>
              <a:cs typeface="+mn-cs"/>
            </a:endParaRPr>
          </a:p>
        </p:txBody>
      </p:sp>
      <p:sp>
        <p:nvSpPr>
          <p:cNvPr id="3" name="2 Marcador de contenido"/>
          <p:cNvSpPr>
            <a:spLocks noGrp="1"/>
          </p:cNvSpPr>
          <p:nvPr>
            <p:ph sz="quarter" idx="1"/>
          </p:nvPr>
        </p:nvSpPr>
        <p:spPr>
          <a:solidFill>
            <a:schemeClr val="accent6"/>
          </a:solidFill>
        </p:spPr>
        <p:txBody>
          <a:bodyPr/>
          <a:lstStyle/>
          <a:p>
            <a:pPr marL="0" indent="0">
              <a:buNone/>
            </a:pPr>
            <a:endParaRPr lang="es-CO" dirty="0" smtClean="0"/>
          </a:p>
          <a:p>
            <a:pPr marL="0" indent="0">
              <a:buNone/>
            </a:pPr>
            <a:r>
              <a:rPr lang="es-CO" dirty="0" smtClean="0"/>
              <a:t>PROVISIÓN DE CARGOS:</a:t>
            </a:r>
          </a:p>
          <a:p>
            <a:r>
              <a:rPr lang="es-CO" dirty="0" smtClean="0"/>
              <a:t>Cada año la entidad educativa competente determina la planta de personal para la respectiva vigencia, la cual debe ser aprobada por el MEN.</a:t>
            </a:r>
          </a:p>
          <a:p>
            <a:r>
              <a:rPr lang="es-CO" dirty="0" smtClean="0"/>
              <a:t>Estos cargos son los únicos susceptibles de ser provistos.</a:t>
            </a:r>
          </a:p>
        </p:txBody>
      </p:sp>
    </p:spTree>
    <p:extLst>
      <p:ext uri="{BB962C8B-B14F-4D97-AF65-F5344CB8AC3E}">
        <p14:creationId xmlns:p14="http://schemas.microsoft.com/office/powerpoint/2010/main" val="8227908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rgbClr val="FFFF00"/>
          </a:solidFill>
        </p:spPr>
        <p:txBody>
          <a:bodyPr/>
          <a:lstStyle/>
          <a:p>
            <a:r>
              <a:rPr lang="es-CO" b="1" dirty="0" smtClean="0"/>
              <a:t>ESCALAFON NACIONAL DOCENTE</a:t>
            </a:r>
            <a:endParaRPr lang="es-CO" b="1" dirty="0"/>
          </a:p>
        </p:txBody>
      </p:sp>
      <p:sp>
        <p:nvSpPr>
          <p:cNvPr id="3" name="2 Marcador de contenido"/>
          <p:cNvSpPr>
            <a:spLocks noGrp="1"/>
          </p:cNvSpPr>
          <p:nvPr>
            <p:ph sz="quarter" idx="1"/>
          </p:nvPr>
        </p:nvSpPr>
        <p:spPr>
          <a:solidFill>
            <a:schemeClr val="accent3">
              <a:lumMod val="20000"/>
              <a:lumOff val="80000"/>
            </a:schemeClr>
          </a:solidFill>
        </p:spPr>
        <p:txBody>
          <a:bodyPr>
            <a:normAutofit fontScale="92500" lnSpcReduction="10000"/>
          </a:bodyPr>
          <a:lstStyle/>
          <a:p>
            <a:pPr marL="0" indent="0">
              <a:buNone/>
            </a:pPr>
            <a:r>
              <a:rPr lang="es-CO" sz="2400" b="1" dirty="0" smtClean="0"/>
              <a:t>DEFINICIÓN: </a:t>
            </a:r>
            <a:r>
              <a:rPr lang="es-CO" sz="2400" dirty="0" smtClean="0"/>
              <a:t>Es el sistema de clasificación de los educadores de acuerdo con : </a:t>
            </a:r>
          </a:p>
          <a:p>
            <a:r>
              <a:rPr lang="es-CO" sz="2400" dirty="0" smtClean="0"/>
              <a:t>La preparación académica</a:t>
            </a:r>
          </a:p>
          <a:p>
            <a:r>
              <a:rPr lang="es-CO" sz="2400" dirty="0" smtClean="0"/>
              <a:t>La experiencia docente</a:t>
            </a:r>
          </a:p>
          <a:p>
            <a:r>
              <a:rPr lang="es-CO" sz="2400" dirty="0" smtClean="0"/>
              <a:t>Los méritos reconocidos</a:t>
            </a:r>
          </a:p>
          <a:p>
            <a:pPr marL="0" indent="0">
              <a:buNone/>
            </a:pPr>
            <a:r>
              <a:rPr lang="es-CO" sz="2400" b="1" dirty="0" smtClean="0"/>
              <a:t>ESTRUCTURA: </a:t>
            </a:r>
            <a:r>
              <a:rPr lang="es-CO" sz="2400" dirty="0" smtClean="0"/>
              <a:t>Está constituido por 14 grados (1-14). </a:t>
            </a:r>
          </a:p>
          <a:p>
            <a:pPr marL="0" indent="0">
              <a:buNone/>
            </a:pPr>
            <a:r>
              <a:rPr lang="es-CO" sz="2400" b="1" dirty="0" smtClean="0"/>
              <a:t>ASIMILACIÓN: </a:t>
            </a:r>
            <a:r>
              <a:rPr lang="es-CO" sz="2400" dirty="0" smtClean="0"/>
              <a:t>Con base en los anteriores escalafones de Primaria y Secundaria se realizó un proceso para clasificar a los docentes que existían en la planta . contando además, con la experiencia docente y la formación académica. </a:t>
            </a:r>
          </a:p>
          <a:p>
            <a:pPr marL="0" indent="0">
              <a:buNone/>
            </a:pPr>
            <a:r>
              <a:rPr lang="es-CO" sz="2400" dirty="0" smtClean="0"/>
              <a:t>Para ascender se requerían años de servicio en el grado anterior, cursos de capacitación y/o título docente, obras escritas, estudios superiores y otros estímulos como el tiempo doble.</a:t>
            </a:r>
          </a:p>
          <a:p>
            <a:pPr marL="0" indent="0">
              <a:buNone/>
            </a:pPr>
            <a:endParaRPr lang="es-CO" sz="2400" dirty="0"/>
          </a:p>
        </p:txBody>
      </p:sp>
    </p:spTree>
    <p:extLst>
      <p:ext uri="{BB962C8B-B14F-4D97-AF65-F5344CB8AC3E}">
        <p14:creationId xmlns:p14="http://schemas.microsoft.com/office/powerpoint/2010/main" val="27695546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solidFill>
            <a:schemeClr val="accent1"/>
          </a:solidFill>
          <a:ln>
            <a:solidFill>
              <a:schemeClr val="accent1"/>
            </a:solidFill>
          </a:ln>
        </p:spPr>
        <p:txBody>
          <a:bodyPr/>
          <a:lstStyle/>
          <a:p>
            <a:r>
              <a:rPr lang="es-CO" b="1" dirty="0" smtClean="0"/>
              <a:t>REQUISITOS PARA ASCENSO</a:t>
            </a:r>
            <a:endParaRPr lang="es-CO" b="1" dirty="0"/>
          </a:p>
        </p:txBody>
      </p:sp>
      <p:sp>
        <p:nvSpPr>
          <p:cNvPr id="3" name="2 Marcador de contenido"/>
          <p:cNvSpPr>
            <a:spLocks noGrp="1"/>
          </p:cNvSpPr>
          <p:nvPr>
            <p:ph sz="quarter" idx="1"/>
          </p:nvPr>
        </p:nvSpPr>
        <p:spPr>
          <a:solidFill>
            <a:schemeClr val="accent1">
              <a:lumMod val="60000"/>
              <a:lumOff val="40000"/>
            </a:schemeClr>
          </a:solidFill>
          <a:ln>
            <a:solidFill>
              <a:srgbClr val="92D050"/>
            </a:solidFill>
          </a:ln>
        </p:spPr>
        <p:txBody>
          <a:bodyPr>
            <a:normAutofit fontScale="77500" lnSpcReduction="20000"/>
          </a:bodyPr>
          <a:lstStyle/>
          <a:p>
            <a:pPr algn="just">
              <a:lnSpc>
                <a:spcPct val="115000"/>
              </a:lnSpc>
              <a:spcAft>
                <a:spcPts val="1000"/>
              </a:spcAft>
            </a:pPr>
            <a:r>
              <a:rPr lang="es-CO" sz="3600" b="1" dirty="0" smtClean="0">
                <a:latin typeface="Arial"/>
                <a:ea typeface="Calibri"/>
                <a:cs typeface="Times New Roman"/>
              </a:rPr>
              <a:t>ASCENSO POR OBRAS ESCRITAS</a:t>
            </a:r>
            <a:r>
              <a:rPr lang="es-CO" sz="3600" i="1" dirty="0" smtClean="0">
                <a:latin typeface="Arial"/>
                <a:ea typeface="Calibri"/>
                <a:cs typeface="Times New Roman"/>
              </a:rPr>
              <a:t>. </a:t>
            </a:r>
            <a:r>
              <a:rPr lang="es-CO" sz="3600" dirty="0">
                <a:latin typeface="Arial"/>
                <a:ea typeface="Calibri"/>
                <a:cs typeface="Times New Roman"/>
              </a:rPr>
              <a:t>Al docente inscrito en el escalafón, autor de obras didácticas, técnicas o científicas aceptadas como tales por el Ministerio de Educación Nacional, se le reconocían dos (2) años de servicio para efectos de ascenso en el escalafón, por cada obra y hasta un máximo de tres (3) obras, siempre que no las hubiera hecho valer para la clasificación o ascenso.</a:t>
            </a:r>
            <a:endParaRPr lang="es-CO" sz="3600" dirty="0">
              <a:ea typeface="Calibri"/>
              <a:cs typeface="Times New Roman"/>
            </a:endParaRPr>
          </a:p>
          <a:p>
            <a:endParaRPr lang="es-CO" dirty="0"/>
          </a:p>
        </p:txBody>
      </p:sp>
    </p:spTree>
    <p:extLst>
      <p:ext uri="{BB962C8B-B14F-4D97-AF65-F5344CB8AC3E}">
        <p14:creationId xmlns:p14="http://schemas.microsoft.com/office/powerpoint/2010/main" val="38943348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CO" b="1" dirty="0" smtClean="0"/>
              <a:t>REQUISITOS PARA ASCENSO</a:t>
            </a:r>
            <a:endParaRPr lang="es-CO" b="1" dirty="0"/>
          </a:p>
        </p:txBody>
      </p:sp>
      <p:sp>
        <p:nvSpPr>
          <p:cNvPr id="9" name="8 Marcador de contenido"/>
          <p:cNvSpPr>
            <a:spLocks noGrp="1"/>
          </p:cNvSpPr>
          <p:nvPr>
            <p:ph sz="quarter" idx="1"/>
          </p:nvPr>
        </p:nvSpPr>
        <p:spPr/>
        <p:txBody>
          <a:bodyPr>
            <a:normAutofit/>
          </a:bodyPr>
          <a:lstStyle/>
          <a:p>
            <a:pPr lvl="0" algn="just">
              <a:lnSpc>
                <a:spcPct val="115000"/>
              </a:lnSpc>
              <a:spcAft>
                <a:spcPts val="1000"/>
              </a:spcAft>
              <a:buClr>
                <a:srgbClr val="873624"/>
              </a:buClr>
            </a:pPr>
            <a:r>
              <a:rPr lang="es-CO" sz="2400" b="1" dirty="0">
                <a:solidFill>
                  <a:prstClr val="black"/>
                </a:solidFill>
                <a:latin typeface="Arial"/>
                <a:ea typeface="Calibri"/>
                <a:cs typeface="Times New Roman"/>
              </a:rPr>
              <a:t>ASCENSO POR TÍTULO DOCENTE</a:t>
            </a:r>
            <a:r>
              <a:rPr lang="es-CO" sz="2400" i="1" dirty="0">
                <a:solidFill>
                  <a:prstClr val="black"/>
                </a:solidFill>
                <a:latin typeface="Arial"/>
                <a:ea typeface="Calibri"/>
                <a:cs typeface="Times New Roman"/>
              </a:rPr>
              <a:t>. </a:t>
            </a:r>
            <a:r>
              <a:rPr lang="es-CO" sz="2400" dirty="0">
                <a:solidFill>
                  <a:prstClr val="black"/>
                </a:solidFill>
                <a:latin typeface="Arial"/>
                <a:ea typeface="Calibri"/>
                <a:cs typeface="Times New Roman"/>
              </a:rPr>
              <a:t>El educador inscrito en el escalafón que acreditara un título docente distinto del que le sirvió para ingreso al escalafón, adquiría el derecho de ascenso al grado que le correspondiera en virtud a dicho título. Se exceptuaba el ascenso al grado 14.</a:t>
            </a:r>
            <a:endParaRPr lang="es-CO" sz="2400" dirty="0">
              <a:solidFill>
                <a:prstClr val="black"/>
              </a:solidFill>
              <a:ea typeface="Calibri"/>
              <a:cs typeface="Times New Roman"/>
            </a:endParaRPr>
          </a:p>
        </p:txBody>
      </p:sp>
    </p:spTree>
    <p:extLst>
      <p:ext uri="{BB962C8B-B14F-4D97-AF65-F5344CB8AC3E}">
        <p14:creationId xmlns:p14="http://schemas.microsoft.com/office/powerpoint/2010/main" val="37710067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Clásico de Office">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812</TotalTime>
  <Words>1991</Words>
  <Application>Microsoft Office PowerPoint</Application>
  <PresentationFormat>Presentación en pantalla (4:3)</PresentationFormat>
  <Paragraphs>173</Paragraphs>
  <Slides>26</Slides>
  <Notes>3</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Civil</vt:lpstr>
      <vt:lpstr>ESCUELA DE FORMACIÓN POLÍTICA Y SINDICAL DEL SUTEV</vt:lpstr>
      <vt:lpstr>ESTATUTO DOCENTE 2277</vt:lpstr>
      <vt:lpstr>PROFESION DOCENTE</vt:lpstr>
      <vt:lpstr>CARÁCTER DE LOS DOCENTES</vt:lpstr>
      <vt:lpstr>CONDICIONES GENERALES PARA EJERCER LA DOCENCIA</vt:lpstr>
      <vt:lpstr>CONDICIONES GENERALES PARA EJERCER LA DOCENCIA</vt:lpstr>
      <vt:lpstr>ESCALAFON NACIONAL DOCENTE</vt:lpstr>
      <vt:lpstr>REQUISITOS PARA ASCENSO</vt:lpstr>
      <vt:lpstr>REQUISITOS PARA ASCENSO</vt:lpstr>
      <vt:lpstr>REQUISITOS PARA ASCENSO</vt:lpstr>
      <vt:lpstr>CARRERA DOCENTE</vt:lpstr>
      <vt:lpstr>CARRERA DOCENTE</vt:lpstr>
      <vt:lpstr>DERECHOS DE LOS EDUCADORES</vt:lpstr>
      <vt:lpstr>…DERECHOS DE LOS EDUCADORES</vt:lpstr>
      <vt:lpstr>OTROS DERECHOS /Y PROHIBICIONES</vt:lpstr>
      <vt:lpstr>DEBERES DE LOS DOCENTES</vt:lpstr>
      <vt:lpstr>DEBERES DE LOS DOCENTES</vt:lpstr>
      <vt:lpstr>CAUSALES DE MALA CONDUCTA</vt:lpstr>
      <vt:lpstr>…CAUSALES DE MALA CONDUCTA</vt:lpstr>
      <vt:lpstr>ABANDONO DE CARGO </vt:lpstr>
      <vt:lpstr>DERECHO DE DEFENSA</vt:lpstr>
      <vt:lpstr>SITUACIONES ADMINISTRATIVAS DE LOS DOCENTES</vt:lpstr>
      <vt:lpstr>SITUACIONES ADMINISTRATIVAS DE LOS DOCENTES</vt:lpstr>
      <vt:lpstr>SITUACIONES ADMINISTRATIVAS DE LOS DOCENTES</vt:lpstr>
      <vt:lpstr>SITUACIONES ADMINISTRATIVAS DE LOS DOCENTES</vt:lpstr>
      <vt:lpstr>ALGUNAS NORMA RELACIONADAS CON LOS DERECHOS LABORALES DE LOS DOCENTES 2277</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ESCUELA DE FORMACIÓN POLÍTICA Y SINDICAL DEL SUTEV</dc:title>
  <dc:creator>Alejandra Franco</dc:creator>
  <cp:lastModifiedBy>Alejandra Franco</cp:lastModifiedBy>
  <cp:revision>68</cp:revision>
  <dcterms:created xsi:type="dcterms:W3CDTF">2026-03-13T14:26:36Z</dcterms:created>
  <dcterms:modified xsi:type="dcterms:W3CDTF">2026-03-19T21:23:41Z</dcterms:modified>
</cp:coreProperties>
</file>