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Presentación de formación sindical sobre el PL 074 de 2026 Cámara. Objetivo: que la base docente entienda la diferencia jurídica entre derecho fundamental y derecho esencial, el concepto de conexidad, y qué cambia concretamente si el proyecto se aprueba.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Anunciar la ruta. Insistir en que los conceptos jurídicos de las láminas 4 a 8 son la base para entender por qué el proyecto es tan delicado.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Dato clave: el proyecto está vivo, en Comisión Sexta. No es ley. Eso significa que todavía hay margen de incidencia sindical: audiencias públicas, ponencias, votación en comisión y en plenaria.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Punto pedagógico: fundamental = exigible ya, sin intermediarios. Por eso el artículo 44 es tan potente en materia educativa.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Aclaración importante para la base: 'derecho esencial' (categoría de derechos) NO es lo mismo que 'servicio público esencial' (categoría laboral del artículo 56 de la Constitución). El proyecto juega con esa confusión. Se explica en la lámina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lámina para dejar en pantalla mientras se discute. Fuente: cuadro comparativo elaborado por Edward Mena Sanclemente para SUTEV.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conexidad es un argumento de doble filo: el proyecto la usa para decir que el paro vulnera el derecho de los niños. Nosotros la usamos para decir que sin condiciones dignas de trabajo docente tampoco hay derecho a la educación. Ambos argumentos son jurídicamente serios; hay que conocer los 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lámina más importante de la jornada. Cada fila se desarrolla en las siguientes láminas. Recordar: hablamos del proyecto radicado; el texto puede cambiar en el trámite legislativo.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Argumento central de defensa sindical: la jurisprudencia constitucional y la doctrina de la OIT exigen que la restricción de la huelga sea excepcional, motivada y proporcional. Una declaratoria general de la educación como servicio esencial no cumple ese estándar.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Cuidado con la lectura simplista: el texto dice que las pruebas Saber no serían el único criterio. El debate sindical es si, en la práctica administrativa, terminan siendo el criterio dominante.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Insistir en la lectura de conjunto: ninguno de los cuatro cambios se entiende aislado. Es un paquete que reduce la capacidad de negociación colectiva del magisterio.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Nota de tono: reconocer explícitamente el derecho de los niños a la continuidad del servicio fortalece nuestra posición y evita la caricatura de que al magisterio no le importa. El punto es el medio elegido, no el fin.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Cerrar con compromisos concretos y fechas. Designar responsables por subdirectiva antes de terminar la jornada.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Recordar a los asistentes que deben consultar la versión vigente del articulado antes de citar contenidos en público.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Abrir espacio de preguntas y recoger compromisos por subdirectiva.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4F26"/>
        </a:solidFill>
      </p:bgPr>
    </p:bg>
    <p:spTree>
      <p:nvGrpSpPr>
        <p:cNvPr id="1" name=""/>
        <p:cNvGrpSpPr/>
        <p:nvPr/>
      </p:nvGrpSpPr>
      <p:grpSpPr>
        <a:xfrm>
          <a:off x="0" y="0"/>
          <a:ext cx="0" cy="0"/>
          <a:chOff x="0" y="0"/>
          <a:chExt cx="0" cy="0"/>
        </a:xfrm>
      </p:grpSpPr>
      <p:sp>
        <p:nvSpPr>
          <p:cNvPr id="2" name="Shape 0"/>
          <p:cNvSpPr/>
          <p:nvPr/>
        </p:nvSpPr>
        <p:spPr>
          <a:xfrm>
            <a:off x="7818120" y="0"/>
            <a:ext cx="4343400" cy="6858000"/>
          </a:xfrm>
          <a:prstGeom prst="rect">
            <a:avLst/>
          </a:prstGeom>
          <a:solidFill>
            <a:srgbClr val="0F8841"/>
          </a:solidFill>
          <a:ln/>
        </p:spPr>
      </p:sp>
      <p:pic>
        <p:nvPicPr>
          <p:cNvPr id="3" name="Image 0" descr="logo_white.png">    </p:cNvPr>
          <p:cNvPicPr>
            <a:picLocks noChangeAspect="1"/>
          </p:cNvPicPr>
          <p:nvPr/>
        </p:nvPicPr>
        <p:blipFill>
          <a:blip r:embed="rId1">
            <a:alphaModFix amt="92000"/>
          </a:blip>
          <a:stretch>
            <a:fillRect/>
          </a:stretch>
        </p:blipFill>
        <p:spPr>
          <a:xfrm>
            <a:off x="8366760" y="2331720"/>
            <a:ext cx="3246120" cy="2057400"/>
          </a:xfrm>
          <a:prstGeom prst="rect">
            <a:avLst/>
          </a:prstGeom>
        </p:spPr>
      </p:pic>
      <p:sp>
        <p:nvSpPr>
          <p:cNvPr id="4" name="Text 1"/>
          <p:cNvSpPr txBox="1"/>
          <p:nvPr/>
        </p:nvSpPr>
        <p:spPr>
          <a:xfrm>
            <a:off x="685800" y="868680"/>
            <a:ext cx="6766560" cy="274320"/>
          </a:xfrm>
          <a:prstGeom prst="rect">
            <a:avLst/>
          </a:prstGeom>
          <a:noFill/>
          <a:ln/>
        </p:spPr>
        <p:txBody>
          <a:bodyPr wrap="square" lIns="0" tIns="0" rIns="0" bIns="0" rtlCol="0" anchor="ctr"/>
          <a:lstStyle/>
          <a:p>
            <a:pPr indent="0" marL="0">
              <a:buNone/>
            </a:pPr>
            <a:r>
              <a:rPr lang="en-US" sz="1200" b="1" spc="300" kern="0" dirty="0">
                <a:solidFill>
                  <a:srgbClr val="C3E0CE"/>
                </a:solidFill>
                <a:latin typeface="Calibri" pitchFamily="34" charset="0"/>
                <a:ea typeface="Calibri" pitchFamily="34" charset="-122"/>
                <a:cs typeface="Calibri" pitchFamily="34" charset="-120"/>
              </a:rPr>
              <a:t>ANÁLISIS SINDICAL</a:t>
            </a:r>
            <a:endParaRPr lang="en-US" sz="1200" dirty="0"/>
          </a:p>
        </p:txBody>
      </p:sp>
      <p:sp>
        <p:nvSpPr>
          <p:cNvPr id="5" name="Text 2"/>
          <p:cNvSpPr txBox="1"/>
          <p:nvPr/>
        </p:nvSpPr>
        <p:spPr>
          <a:xfrm>
            <a:off x="685800" y="1280160"/>
            <a:ext cx="6858000" cy="1691640"/>
          </a:xfrm>
          <a:prstGeom prst="rect">
            <a:avLst/>
          </a:prstGeom>
          <a:noFill/>
          <a:ln/>
        </p:spPr>
        <p:txBody>
          <a:bodyPr wrap="square" lIns="0" tIns="0" rIns="0" bIns="0" rtlCol="0" anchor="ctr"/>
          <a:lstStyle/>
          <a:p>
            <a:pPr indent="0" marL="0">
              <a:lnSpc>
                <a:spcPts val="4600"/>
              </a:lnSpc>
              <a:buNone/>
            </a:pPr>
            <a:r>
              <a:rPr lang="en-US" sz="4400" b="1" dirty="0">
                <a:solidFill>
                  <a:srgbClr val="FFFFFF"/>
                </a:solidFill>
                <a:latin typeface="Cambria" pitchFamily="34" charset="0"/>
                <a:ea typeface="Cambria" pitchFamily="34" charset="-122"/>
                <a:cs typeface="Cambria" pitchFamily="34" charset="-120"/>
              </a:rPr>
              <a:t>Proyecto de Ley</a:t>
            </a:r>
            <a:endParaRPr lang="en-US" sz="4400" dirty="0"/>
          </a:p>
          <a:p>
            <a:pPr indent="0" marL="0">
              <a:lnSpc>
                <a:spcPts val="4600"/>
              </a:lnSpc>
              <a:buNone/>
            </a:pPr>
            <a:r>
              <a:rPr lang="en-US" sz="4400" b="1" dirty="0">
                <a:solidFill>
                  <a:srgbClr val="FFFFFF"/>
                </a:solidFill>
                <a:latin typeface="Cambria" pitchFamily="34" charset="0"/>
                <a:ea typeface="Cambria" pitchFamily="34" charset="-122"/>
                <a:cs typeface="Cambria" pitchFamily="34" charset="-120"/>
              </a:rPr>
              <a:t>074 de 2026 Cámara</a:t>
            </a:r>
            <a:endParaRPr lang="en-US" sz="4400" dirty="0"/>
          </a:p>
        </p:txBody>
      </p:sp>
      <p:sp>
        <p:nvSpPr>
          <p:cNvPr id="6" name="Text 3"/>
          <p:cNvSpPr txBox="1"/>
          <p:nvPr/>
        </p:nvSpPr>
        <p:spPr>
          <a:xfrm>
            <a:off x="685800" y="3063240"/>
            <a:ext cx="6766560" cy="868680"/>
          </a:xfrm>
          <a:prstGeom prst="rect">
            <a:avLst/>
          </a:prstGeom>
          <a:noFill/>
          <a:ln/>
        </p:spPr>
        <p:txBody>
          <a:bodyPr wrap="square" lIns="0" tIns="0" rIns="0" bIns="0" rtlCol="0" anchor="ctr"/>
          <a:lstStyle/>
          <a:p>
            <a:pPr indent="0" marL="0">
              <a:lnSpc>
                <a:spcPts val="2500"/>
              </a:lnSpc>
              <a:buNone/>
            </a:pPr>
            <a:r>
              <a:rPr lang="en-US" sz="1700" i="1" dirty="0">
                <a:solidFill>
                  <a:srgbClr val="C3E0CE"/>
                </a:solidFill>
                <a:latin typeface="Calibri" pitchFamily="34" charset="0"/>
                <a:ea typeface="Calibri" pitchFamily="34" charset="-122"/>
                <a:cs typeface="Calibri" pitchFamily="34" charset="-120"/>
              </a:rPr>
              <a:t>¿Derecho fundamental o derecho esencial?</a:t>
            </a:r>
            <a:endParaRPr lang="en-US" sz="1700" dirty="0"/>
          </a:p>
          <a:p>
            <a:pPr indent="0" marL="0">
              <a:lnSpc>
                <a:spcPts val="2500"/>
              </a:lnSpc>
              <a:buNone/>
            </a:pPr>
            <a:r>
              <a:rPr lang="en-US" sz="1700" i="1" dirty="0">
                <a:solidFill>
                  <a:srgbClr val="C3E0CE"/>
                </a:solidFill>
                <a:latin typeface="Calibri" pitchFamily="34" charset="0"/>
                <a:ea typeface="Calibri" pitchFamily="34" charset="-122"/>
                <a:cs typeface="Calibri" pitchFamily="34" charset="-120"/>
              </a:rPr>
              <a:t>Lo que está en juego para el magisterio colombiano</a:t>
            </a:r>
            <a:endParaRPr lang="en-US" sz="1700" dirty="0"/>
          </a:p>
        </p:txBody>
      </p:sp>
      <p:sp>
        <p:nvSpPr>
          <p:cNvPr id="7" name="Shape 4"/>
          <p:cNvSpPr/>
          <p:nvPr/>
        </p:nvSpPr>
        <p:spPr>
          <a:xfrm>
            <a:off x="685800" y="4160520"/>
            <a:ext cx="54864" cy="1417320"/>
          </a:xfrm>
          <a:prstGeom prst="rect">
            <a:avLst/>
          </a:prstGeom>
          <a:solidFill>
            <a:srgbClr val="0F8841"/>
          </a:solidFill>
          <a:ln/>
        </p:spPr>
      </p:sp>
      <p:sp>
        <p:nvSpPr>
          <p:cNvPr id="8" name="Text 5"/>
          <p:cNvSpPr txBox="1"/>
          <p:nvPr/>
        </p:nvSpPr>
        <p:spPr>
          <a:xfrm>
            <a:off x="914400" y="4114800"/>
            <a:ext cx="6583680" cy="1554480"/>
          </a:xfrm>
          <a:prstGeom prst="rect">
            <a:avLst/>
          </a:prstGeom>
          <a:noFill/>
          <a:ln/>
        </p:spPr>
        <p:txBody>
          <a:bodyPr wrap="square" lIns="0" tIns="0" rIns="0" bIns="0" rtlCol="0" anchor="t"/>
          <a:lstStyle/>
          <a:p>
            <a:pPr indent="0" marL="0">
              <a:lnSpc>
                <a:spcPts val="2100"/>
              </a:lnSpc>
              <a:buNone/>
            </a:pPr>
            <a:r>
              <a:rPr lang="en-US" sz="1900" b="1" dirty="0">
                <a:solidFill>
                  <a:srgbClr val="FFFFFF"/>
                </a:solidFill>
                <a:latin typeface="Cambria" pitchFamily="34" charset="0"/>
                <a:ea typeface="Cambria" pitchFamily="34" charset="-122"/>
                <a:cs typeface="Cambria" pitchFamily="34" charset="-120"/>
              </a:rPr>
              <a:t>Viviana Alvarado Castaño
</a:t>
            </a:r>
            <a:pPr indent="0" marL="0">
              <a:lnSpc>
                <a:spcPts val="2100"/>
              </a:lnSpc>
              <a:buNone/>
            </a:pPr>
            <a:r>
              <a:rPr lang="en-US" sz="1300" dirty="0">
                <a:solidFill>
                  <a:srgbClr val="C3E0CE"/>
                </a:solidFill>
                <a:latin typeface="Calibri" pitchFamily="34" charset="0"/>
                <a:ea typeface="Calibri" pitchFamily="34" charset="-122"/>
                <a:cs typeface="Calibri" pitchFamily="34" charset="-120"/>
              </a:rPr>
              <a:t>Lideresa social y sindical
</a:t>
            </a:r>
            <a:pPr indent="0" marL="0">
              <a:lnSpc>
                <a:spcPts val="2100"/>
              </a:lnSpc>
              <a:buNone/>
            </a:pPr>
            <a:r>
              <a:rPr lang="en-US" sz="1300" dirty="0">
                <a:solidFill>
                  <a:srgbClr val="C3E0CE"/>
                </a:solidFill>
                <a:latin typeface="Calibri" pitchFamily="34" charset="0"/>
                <a:ea typeface="Calibri" pitchFamily="34" charset="-122"/>
                <a:cs typeface="Calibri" pitchFamily="34" charset="-120"/>
              </a:rPr>
              <a:t>Tesorera · Secretaria de Formación y Educación Sindical
</a:t>
            </a:r>
            <a:pPr indent="0" marL="0">
              <a:lnSpc>
                <a:spcPts val="2100"/>
              </a:lnSpc>
              <a:buNone/>
            </a:pPr>
            <a:r>
              <a:rPr lang="en-US" sz="1300" dirty="0">
                <a:solidFill>
                  <a:srgbClr val="C3E0CE"/>
                </a:solidFill>
                <a:latin typeface="Calibri" pitchFamily="34" charset="0"/>
                <a:ea typeface="Calibri" pitchFamily="34" charset="-122"/>
                <a:cs typeface="Calibri" pitchFamily="34" charset="-120"/>
              </a:rPr>
              <a:t>Sindicato Único de Trabajadores de la Educación del Valle — SUTEV</a:t>
            </a:r>
            <a:endParaRPr lang="en-US" sz="1900" dirty="0"/>
          </a:p>
        </p:txBody>
      </p:sp>
      <p:sp>
        <p:nvSpPr>
          <p:cNvPr id="9" name="Text 6"/>
          <p:cNvSpPr txBox="1"/>
          <p:nvPr/>
        </p:nvSpPr>
        <p:spPr>
          <a:xfrm>
            <a:off x="685800" y="5943600"/>
            <a:ext cx="3657600" cy="274320"/>
          </a:xfrm>
          <a:prstGeom prst="rect">
            <a:avLst/>
          </a:prstGeom>
          <a:noFill/>
          <a:ln/>
        </p:spPr>
        <p:txBody>
          <a:bodyPr wrap="square" lIns="0" tIns="0" rIns="0" bIns="0" rtlCol="0" anchor="ctr"/>
          <a:lstStyle/>
          <a:p>
            <a:pPr indent="0" marL="0">
              <a:buNone/>
            </a:pPr>
            <a:r>
              <a:rPr lang="en-US" sz="1100" dirty="0">
                <a:solidFill>
                  <a:srgbClr val="C3E0CE"/>
                </a:solidFill>
                <a:latin typeface="Calibri" pitchFamily="34" charset="0"/>
                <a:ea typeface="Calibri" pitchFamily="34" charset="-122"/>
                <a:cs typeface="Calibri" pitchFamily="34" charset="-120"/>
              </a:rPr>
              <a:t>Septiembre de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RUTA DE LA JORNADA</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Qué vamos a estudiar hoy</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83080"/>
            <a:ext cx="11155680" cy="786384"/>
          </a:xfrm>
          <a:prstGeom prst="roundRect">
            <a:avLst>
              <a:gd name="adj" fmla="val 9302"/>
            </a:avLst>
          </a:prstGeom>
          <a:solidFill>
            <a:srgbClr val="E6F2EA"/>
          </a:solidFill>
          <a:ln/>
        </p:spPr>
      </p:sp>
      <p:sp>
        <p:nvSpPr>
          <p:cNvPr id="6" name="Shape 3"/>
          <p:cNvSpPr/>
          <p:nvPr/>
        </p:nvSpPr>
        <p:spPr>
          <a:xfrm>
            <a:off x="713232" y="1929384"/>
            <a:ext cx="493776" cy="493776"/>
          </a:xfrm>
          <a:prstGeom prst="ellipse">
            <a:avLst/>
          </a:prstGeom>
          <a:solidFill>
            <a:srgbClr val="0F8841"/>
          </a:solidFill>
          <a:ln/>
        </p:spPr>
      </p:sp>
      <p:sp>
        <p:nvSpPr>
          <p:cNvPr id="7" name="Text 4"/>
          <p:cNvSpPr txBox="1"/>
          <p:nvPr/>
        </p:nvSpPr>
        <p:spPr>
          <a:xfrm>
            <a:off x="713232" y="1929384"/>
            <a:ext cx="493776" cy="493776"/>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8" name="Text 5"/>
          <p:cNvSpPr txBox="1"/>
          <p:nvPr/>
        </p:nvSpPr>
        <p:spPr>
          <a:xfrm>
            <a:off x="1389888" y="1892808"/>
            <a:ext cx="420624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El proyecto en cifras</a:t>
            </a:r>
            <a:endParaRPr lang="en-US" sz="1500" dirty="0"/>
          </a:p>
        </p:txBody>
      </p:sp>
      <p:sp>
        <p:nvSpPr>
          <p:cNvPr id="9" name="Text 6"/>
          <p:cNvSpPr txBox="1"/>
          <p:nvPr/>
        </p:nvSpPr>
        <p:spPr>
          <a:xfrm>
            <a:off x="1389888" y="2185416"/>
            <a:ext cx="996696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Quién lo radicó, qué propone y en qué punto del trámite está.</a:t>
            </a:r>
            <a:endParaRPr lang="en-US" sz="1250" dirty="0"/>
          </a:p>
        </p:txBody>
      </p:sp>
      <p:sp>
        <p:nvSpPr>
          <p:cNvPr id="10" name="Shape 7"/>
          <p:cNvSpPr/>
          <p:nvPr/>
        </p:nvSpPr>
        <p:spPr>
          <a:xfrm>
            <a:off x="502920" y="2688336"/>
            <a:ext cx="11155680" cy="786384"/>
          </a:xfrm>
          <a:prstGeom prst="roundRect">
            <a:avLst>
              <a:gd name="adj" fmla="val 9302"/>
            </a:avLst>
          </a:prstGeom>
          <a:solidFill>
            <a:srgbClr val="E6F2EA"/>
          </a:solidFill>
          <a:ln/>
        </p:spPr>
      </p:sp>
      <p:sp>
        <p:nvSpPr>
          <p:cNvPr id="11" name="Shape 8"/>
          <p:cNvSpPr/>
          <p:nvPr/>
        </p:nvSpPr>
        <p:spPr>
          <a:xfrm>
            <a:off x="713232" y="2834640"/>
            <a:ext cx="493776" cy="493776"/>
          </a:xfrm>
          <a:prstGeom prst="ellipse">
            <a:avLst/>
          </a:prstGeom>
          <a:solidFill>
            <a:srgbClr val="0F8841"/>
          </a:solidFill>
          <a:ln/>
        </p:spPr>
      </p:sp>
      <p:sp>
        <p:nvSpPr>
          <p:cNvPr id="12" name="Text 9"/>
          <p:cNvSpPr txBox="1"/>
          <p:nvPr/>
        </p:nvSpPr>
        <p:spPr>
          <a:xfrm>
            <a:off x="713232" y="2834640"/>
            <a:ext cx="493776" cy="493776"/>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3" name="Text 10"/>
          <p:cNvSpPr txBox="1"/>
          <p:nvPr/>
        </p:nvSpPr>
        <p:spPr>
          <a:xfrm>
            <a:off x="1389888" y="2798064"/>
            <a:ext cx="420624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Derecho fundamental vs. derecho esencial</a:t>
            </a:r>
            <a:endParaRPr lang="en-US" sz="1500" dirty="0"/>
          </a:p>
        </p:txBody>
      </p:sp>
      <p:sp>
        <p:nvSpPr>
          <p:cNvPr id="14" name="Text 11"/>
          <p:cNvSpPr txBox="1"/>
          <p:nvPr/>
        </p:nvSpPr>
        <p:spPr>
          <a:xfrm>
            <a:off x="1389888" y="3090672"/>
            <a:ext cx="996696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Dos figuras jurídicas distintas que el proyecto pone en tensión.</a:t>
            </a:r>
            <a:endParaRPr lang="en-US" sz="1250" dirty="0"/>
          </a:p>
        </p:txBody>
      </p:sp>
      <p:sp>
        <p:nvSpPr>
          <p:cNvPr id="15" name="Shape 12"/>
          <p:cNvSpPr/>
          <p:nvPr/>
        </p:nvSpPr>
        <p:spPr>
          <a:xfrm>
            <a:off x="502920" y="3593592"/>
            <a:ext cx="11155680" cy="786384"/>
          </a:xfrm>
          <a:prstGeom prst="roundRect">
            <a:avLst>
              <a:gd name="adj" fmla="val 9302"/>
            </a:avLst>
          </a:prstGeom>
          <a:solidFill>
            <a:srgbClr val="E6F2EA"/>
          </a:solidFill>
          <a:ln/>
        </p:spPr>
      </p:sp>
      <p:sp>
        <p:nvSpPr>
          <p:cNvPr id="16" name="Shape 13"/>
          <p:cNvSpPr/>
          <p:nvPr/>
        </p:nvSpPr>
        <p:spPr>
          <a:xfrm>
            <a:off x="713232" y="3739896"/>
            <a:ext cx="493776" cy="493776"/>
          </a:xfrm>
          <a:prstGeom prst="ellipse">
            <a:avLst/>
          </a:prstGeom>
          <a:solidFill>
            <a:srgbClr val="0F8841"/>
          </a:solidFill>
          <a:ln/>
        </p:spPr>
      </p:sp>
      <p:sp>
        <p:nvSpPr>
          <p:cNvPr id="17" name="Text 14"/>
          <p:cNvSpPr txBox="1"/>
          <p:nvPr/>
        </p:nvSpPr>
        <p:spPr>
          <a:xfrm>
            <a:off x="713232" y="3739896"/>
            <a:ext cx="493776" cy="493776"/>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8" name="Text 15"/>
          <p:cNvSpPr txBox="1"/>
          <p:nvPr/>
        </p:nvSpPr>
        <p:spPr>
          <a:xfrm>
            <a:off x="1389888" y="3703320"/>
            <a:ext cx="420624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La conexidad</a:t>
            </a:r>
            <a:endParaRPr lang="en-US" sz="1500" dirty="0"/>
          </a:p>
        </p:txBody>
      </p:sp>
      <p:sp>
        <p:nvSpPr>
          <p:cNvPr id="19" name="Text 16"/>
          <p:cNvSpPr txBox="1"/>
          <p:nvPr/>
        </p:nvSpPr>
        <p:spPr>
          <a:xfrm>
            <a:off x="1389888" y="3995928"/>
            <a:ext cx="996696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La llave que convierte un derecho en exigible por tutela.</a:t>
            </a:r>
            <a:endParaRPr lang="en-US" sz="1250" dirty="0"/>
          </a:p>
        </p:txBody>
      </p:sp>
      <p:sp>
        <p:nvSpPr>
          <p:cNvPr id="20" name="Shape 17"/>
          <p:cNvSpPr/>
          <p:nvPr/>
        </p:nvSpPr>
        <p:spPr>
          <a:xfrm>
            <a:off x="502920" y="4498848"/>
            <a:ext cx="11155680" cy="786384"/>
          </a:xfrm>
          <a:prstGeom prst="roundRect">
            <a:avLst>
              <a:gd name="adj" fmla="val 9302"/>
            </a:avLst>
          </a:prstGeom>
          <a:solidFill>
            <a:srgbClr val="E6F2EA"/>
          </a:solidFill>
          <a:ln/>
        </p:spPr>
      </p:sp>
      <p:sp>
        <p:nvSpPr>
          <p:cNvPr id="21" name="Shape 18"/>
          <p:cNvSpPr/>
          <p:nvPr/>
        </p:nvSpPr>
        <p:spPr>
          <a:xfrm>
            <a:off x="713232" y="4645152"/>
            <a:ext cx="493776" cy="493776"/>
          </a:xfrm>
          <a:prstGeom prst="ellipse">
            <a:avLst/>
          </a:prstGeom>
          <a:solidFill>
            <a:srgbClr val="0F8841"/>
          </a:solidFill>
          <a:ln/>
        </p:spPr>
      </p:sp>
      <p:sp>
        <p:nvSpPr>
          <p:cNvPr id="22" name="Text 19"/>
          <p:cNvSpPr txBox="1"/>
          <p:nvPr/>
        </p:nvSpPr>
        <p:spPr>
          <a:xfrm>
            <a:off x="713232" y="4645152"/>
            <a:ext cx="493776" cy="493776"/>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4</a:t>
            </a:r>
            <a:endParaRPr lang="en-US" sz="1700" dirty="0"/>
          </a:p>
        </p:txBody>
      </p:sp>
      <p:sp>
        <p:nvSpPr>
          <p:cNvPr id="23" name="Text 20"/>
          <p:cNvSpPr txBox="1"/>
          <p:nvPr/>
        </p:nvSpPr>
        <p:spPr>
          <a:xfrm>
            <a:off x="1389888" y="4608576"/>
            <a:ext cx="420624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Antes y después del PL 074</a:t>
            </a:r>
            <a:endParaRPr lang="en-US" sz="1500" dirty="0"/>
          </a:p>
        </p:txBody>
      </p:sp>
      <p:sp>
        <p:nvSpPr>
          <p:cNvPr id="24" name="Text 21"/>
          <p:cNvSpPr txBox="1"/>
          <p:nvPr/>
        </p:nvSpPr>
        <p:spPr>
          <a:xfrm>
            <a:off x="1389888" y="4901184"/>
            <a:ext cx="996696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Los cuatro cambios concretos sobre el magisterio.</a:t>
            </a:r>
            <a:endParaRPr lang="en-US" sz="1250" dirty="0"/>
          </a:p>
        </p:txBody>
      </p:sp>
      <p:sp>
        <p:nvSpPr>
          <p:cNvPr id="25" name="Shape 22"/>
          <p:cNvSpPr/>
          <p:nvPr/>
        </p:nvSpPr>
        <p:spPr>
          <a:xfrm>
            <a:off x="502920" y="5404104"/>
            <a:ext cx="11155680" cy="786384"/>
          </a:xfrm>
          <a:prstGeom prst="roundRect">
            <a:avLst>
              <a:gd name="adj" fmla="val 9302"/>
            </a:avLst>
          </a:prstGeom>
          <a:solidFill>
            <a:srgbClr val="E6F2EA"/>
          </a:solidFill>
          <a:ln/>
        </p:spPr>
      </p:sp>
      <p:sp>
        <p:nvSpPr>
          <p:cNvPr id="26" name="Shape 23"/>
          <p:cNvSpPr/>
          <p:nvPr/>
        </p:nvSpPr>
        <p:spPr>
          <a:xfrm>
            <a:off x="713232" y="5550408"/>
            <a:ext cx="493776" cy="493776"/>
          </a:xfrm>
          <a:prstGeom prst="ellipse">
            <a:avLst/>
          </a:prstGeom>
          <a:solidFill>
            <a:srgbClr val="0F8841"/>
          </a:solidFill>
          <a:ln/>
        </p:spPr>
      </p:sp>
      <p:sp>
        <p:nvSpPr>
          <p:cNvPr id="27" name="Text 24"/>
          <p:cNvSpPr txBox="1"/>
          <p:nvPr/>
        </p:nvSpPr>
        <p:spPr>
          <a:xfrm>
            <a:off x="713232" y="5550408"/>
            <a:ext cx="493776" cy="493776"/>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5</a:t>
            </a:r>
            <a:endParaRPr lang="en-US" sz="1700" dirty="0"/>
          </a:p>
        </p:txBody>
      </p:sp>
      <p:sp>
        <p:nvSpPr>
          <p:cNvPr id="28" name="Text 25"/>
          <p:cNvSpPr txBox="1"/>
          <p:nvPr/>
        </p:nvSpPr>
        <p:spPr>
          <a:xfrm>
            <a:off x="1389888" y="5513832"/>
            <a:ext cx="420624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Implicaciones y tareas sindicales</a:t>
            </a:r>
            <a:endParaRPr lang="en-US" sz="1500" dirty="0"/>
          </a:p>
        </p:txBody>
      </p:sp>
      <p:sp>
        <p:nvSpPr>
          <p:cNvPr id="29" name="Text 26"/>
          <p:cNvSpPr txBox="1"/>
          <p:nvPr/>
        </p:nvSpPr>
        <p:spPr>
          <a:xfrm>
            <a:off x="1389888" y="5806440"/>
            <a:ext cx="996696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Qué defendemos y cómo nos preparamos.</a:t>
            </a:r>
            <a:endParaRPr lang="en-US" sz="1250" dirty="0"/>
          </a:p>
        </p:txBody>
      </p:sp>
      <p:sp>
        <p:nvSpPr>
          <p:cNvPr id="30" name="Text 27"/>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31" name="Text 28"/>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1 · EL PROYECTO EN CIFRAS</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Ficha técnica del PL 074 de 2026</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83080"/>
            <a:ext cx="6720840" cy="566928"/>
          </a:xfrm>
          <a:prstGeom prst="rect">
            <a:avLst/>
          </a:prstGeom>
          <a:solidFill>
            <a:srgbClr val="E6F2EA"/>
          </a:solidFill>
          <a:ln/>
        </p:spPr>
      </p:sp>
      <p:sp>
        <p:nvSpPr>
          <p:cNvPr id="6" name="Text 3"/>
          <p:cNvSpPr txBox="1"/>
          <p:nvPr/>
        </p:nvSpPr>
        <p:spPr>
          <a:xfrm>
            <a:off x="713232" y="1783080"/>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NÚMERO</a:t>
            </a:r>
            <a:endParaRPr lang="en-US" sz="1050" dirty="0"/>
          </a:p>
        </p:txBody>
      </p:sp>
      <p:sp>
        <p:nvSpPr>
          <p:cNvPr id="7" name="Text 4"/>
          <p:cNvSpPr txBox="1"/>
          <p:nvPr/>
        </p:nvSpPr>
        <p:spPr>
          <a:xfrm>
            <a:off x="2788920" y="1783080"/>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Proyecto de Ley 074 de 2026 Cámara</a:t>
            </a:r>
            <a:endParaRPr lang="en-US" sz="1300" dirty="0"/>
          </a:p>
        </p:txBody>
      </p:sp>
      <p:sp>
        <p:nvSpPr>
          <p:cNvPr id="8" name="Shape 5"/>
          <p:cNvSpPr/>
          <p:nvPr/>
        </p:nvSpPr>
        <p:spPr>
          <a:xfrm>
            <a:off x="502920" y="2350008"/>
            <a:ext cx="6720840" cy="566928"/>
          </a:xfrm>
          <a:prstGeom prst="rect">
            <a:avLst/>
          </a:prstGeom>
          <a:solidFill>
            <a:srgbClr val="FFFFFF"/>
          </a:solidFill>
          <a:ln/>
        </p:spPr>
      </p:sp>
      <p:sp>
        <p:nvSpPr>
          <p:cNvPr id="9" name="Text 6"/>
          <p:cNvSpPr txBox="1"/>
          <p:nvPr/>
        </p:nvSpPr>
        <p:spPr>
          <a:xfrm>
            <a:off x="713232" y="2350008"/>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AUTOR PRINCIPAL</a:t>
            </a:r>
            <a:endParaRPr lang="en-US" sz="1050" dirty="0"/>
          </a:p>
        </p:txBody>
      </p:sp>
      <p:sp>
        <p:nvSpPr>
          <p:cNvPr id="10" name="Text 7"/>
          <p:cNvSpPr txBox="1"/>
          <p:nvPr/>
        </p:nvSpPr>
        <p:spPr>
          <a:xfrm>
            <a:off x="2788920" y="2350008"/>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H.R. Daniel Felipe Briceño Montes</a:t>
            </a:r>
            <a:endParaRPr lang="en-US" sz="1300" dirty="0"/>
          </a:p>
        </p:txBody>
      </p:sp>
      <p:sp>
        <p:nvSpPr>
          <p:cNvPr id="11" name="Shape 8"/>
          <p:cNvSpPr/>
          <p:nvPr/>
        </p:nvSpPr>
        <p:spPr>
          <a:xfrm>
            <a:off x="502920" y="2916936"/>
            <a:ext cx="6720840" cy="566928"/>
          </a:xfrm>
          <a:prstGeom prst="rect">
            <a:avLst/>
          </a:prstGeom>
          <a:solidFill>
            <a:srgbClr val="E6F2EA"/>
          </a:solidFill>
          <a:ln/>
        </p:spPr>
      </p:sp>
      <p:sp>
        <p:nvSpPr>
          <p:cNvPr id="12" name="Text 9"/>
          <p:cNvSpPr txBox="1"/>
          <p:nvPr/>
        </p:nvSpPr>
        <p:spPr>
          <a:xfrm>
            <a:off x="713232" y="2916936"/>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RADICACIÓN</a:t>
            </a:r>
            <a:endParaRPr lang="en-US" sz="1050" dirty="0"/>
          </a:p>
        </p:txBody>
      </p:sp>
      <p:sp>
        <p:nvSpPr>
          <p:cNvPr id="13" name="Text 10"/>
          <p:cNvSpPr txBox="1"/>
          <p:nvPr/>
        </p:nvSpPr>
        <p:spPr>
          <a:xfrm>
            <a:off x="2788920" y="2916936"/>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22 de julio de 2026</a:t>
            </a:r>
            <a:endParaRPr lang="en-US" sz="1300" dirty="0"/>
          </a:p>
        </p:txBody>
      </p:sp>
      <p:sp>
        <p:nvSpPr>
          <p:cNvPr id="14" name="Shape 11"/>
          <p:cNvSpPr/>
          <p:nvPr/>
        </p:nvSpPr>
        <p:spPr>
          <a:xfrm>
            <a:off x="502920" y="3483864"/>
            <a:ext cx="6720840" cy="566928"/>
          </a:xfrm>
          <a:prstGeom prst="rect">
            <a:avLst/>
          </a:prstGeom>
          <a:solidFill>
            <a:srgbClr val="FFFFFF"/>
          </a:solidFill>
          <a:ln/>
        </p:spPr>
      </p:sp>
      <p:sp>
        <p:nvSpPr>
          <p:cNvPr id="15" name="Text 12"/>
          <p:cNvSpPr txBox="1"/>
          <p:nvPr/>
        </p:nvSpPr>
        <p:spPr>
          <a:xfrm>
            <a:off x="713232" y="3483864"/>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TRÁMITE</a:t>
            </a:r>
            <a:endParaRPr lang="en-US" sz="1050" dirty="0"/>
          </a:p>
        </p:txBody>
      </p:sp>
      <p:sp>
        <p:nvSpPr>
          <p:cNvPr id="16" name="Text 13"/>
          <p:cNvSpPr txBox="1"/>
          <p:nvPr/>
        </p:nvSpPr>
        <p:spPr>
          <a:xfrm>
            <a:off x="2788920" y="3483864"/>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Comisión Sexta Constitucional Permanente, Cámara</a:t>
            </a:r>
            <a:endParaRPr lang="en-US" sz="1300" dirty="0"/>
          </a:p>
        </p:txBody>
      </p:sp>
      <p:sp>
        <p:nvSpPr>
          <p:cNvPr id="17" name="Shape 14"/>
          <p:cNvSpPr/>
          <p:nvPr/>
        </p:nvSpPr>
        <p:spPr>
          <a:xfrm>
            <a:off x="502920" y="4050792"/>
            <a:ext cx="6720840" cy="566928"/>
          </a:xfrm>
          <a:prstGeom prst="rect">
            <a:avLst/>
          </a:prstGeom>
          <a:solidFill>
            <a:srgbClr val="E6F2EA"/>
          </a:solidFill>
          <a:ln/>
        </p:spPr>
      </p:sp>
      <p:sp>
        <p:nvSpPr>
          <p:cNvPr id="18" name="Text 15"/>
          <p:cNvSpPr txBox="1"/>
          <p:nvPr/>
        </p:nvSpPr>
        <p:spPr>
          <a:xfrm>
            <a:off x="713232" y="4050792"/>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PUBLICACIÓN</a:t>
            </a:r>
            <a:endParaRPr lang="en-US" sz="1050" dirty="0"/>
          </a:p>
        </p:txBody>
      </p:sp>
      <p:sp>
        <p:nvSpPr>
          <p:cNvPr id="19" name="Text 16"/>
          <p:cNvSpPr txBox="1"/>
          <p:nvPr/>
        </p:nvSpPr>
        <p:spPr>
          <a:xfrm>
            <a:off x="2788920" y="4050792"/>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Gaceta del Congreso No. 908 de 2026</a:t>
            </a:r>
            <a:endParaRPr lang="en-US" sz="1300" dirty="0"/>
          </a:p>
        </p:txBody>
      </p:sp>
      <p:sp>
        <p:nvSpPr>
          <p:cNvPr id="20" name="Shape 17"/>
          <p:cNvSpPr/>
          <p:nvPr/>
        </p:nvSpPr>
        <p:spPr>
          <a:xfrm>
            <a:off x="502920" y="4617720"/>
            <a:ext cx="6720840" cy="566928"/>
          </a:xfrm>
          <a:prstGeom prst="rect">
            <a:avLst/>
          </a:prstGeom>
          <a:solidFill>
            <a:srgbClr val="FFFFFF"/>
          </a:solidFill>
          <a:ln/>
        </p:spPr>
      </p:sp>
      <p:sp>
        <p:nvSpPr>
          <p:cNvPr id="21" name="Text 18"/>
          <p:cNvSpPr txBox="1"/>
          <p:nvPr/>
        </p:nvSpPr>
        <p:spPr>
          <a:xfrm>
            <a:off x="713232" y="4617720"/>
            <a:ext cx="2103120" cy="566928"/>
          </a:xfrm>
          <a:prstGeom prst="rect">
            <a:avLst/>
          </a:prstGeom>
          <a:noFill/>
          <a:ln/>
        </p:spPr>
        <p:txBody>
          <a:bodyPr wrap="square" lIns="0" tIns="0" rIns="0" bIns="0" rtlCol="0" anchor="ctr"/>
          <a:lstStyle/>
          <a:p>
            <a:pPr indent="0" marL="0">
              <a:buNone/>
            </a:pPr>
            <a:r>
              <a:rPr lang="en-US" sz="1050" b="1" spc="100" kern="0" dirty="0">
                <a:solidFill>
                  <a:srgbClr val="0F8841"/>
                </a:solidFill>
                <a:latin typeface="Calibri" pitchFamily="34" charset="0"/>
                <a:ea typeface="Calibri" pitchFamily="34" charset="-122"/>
                <a:cs typeface="Calibri" pitchFamily="34" charset="-120"/>
              </a:rPr>
              <a:t>ESTADO</a:t>
            </a:r>
            <a:endParaRPr lang="en-US" sz="1050" dirty="0"/>
          </a:p>
        </p:txBody>
      </p:sp>
      <p:sp>
        <p:nvSpPr>
          <p:cNvPr id="22" name="Text 19"/>
          <p:cNvSpPr txBox="1"/>
          <p:nvPr/>
        </p:nvSpPr>
        <p:spPr>
          <a:xfrm>
            <a:off x="2788920" y="4617720"/>
            <a:ext cx="4297680" cy="566928"/>
          </a:xfrm>
          <a:prstGeom prst="rect">
            <a:avLst/>
          </a:prstGeom>
          <a:noFill/>
          <a:ln/>
        </p:spPr>
        <p:txBody>
          <a:bodyPr wrap="square" lIns="0" tIns="0" rIns="0" bIns="0" rtlCol="0" anchor="ctr"/>
          <a:lstStyle/>
          <a:p>
            <a:pPr indent="0" marL="0">
              <a:buNone/>
            </a:pPr>
            <a:r>
              <a:rPr lang="en-US" sz="1300" dirty="0">
                <a:solidFill>
                  <a:srgbClr val="23302A"/>
                </a:solidFill>
                <a:latin typeface="Calibri" pitchFamily="34" charset="0"/>
                <a:ea typeface="Calibri" pitchFamily="34" charset="-122"/>
                <a:cs typeface="Calibri" pitchFamily="34" charset="-120"/>
              </a:rPr>
              <a:t>En trámite en comisión (legislatura 2026–2027)</a:t>
            </a:r>
            <a:endParaRPr lang="en-US" sz="1300" dirty="0"/>
          </a:p>
        </p:txBody>
      </p:sp>
      <p:sp>
        <p:nvSpPr>
          <p:cNvPr id="23" name="Shape 20"/>
          <p:cNvSpPr/>
          <p:nvPr/>
        </p:nvSpPr>
        <p:spPr>
          <a:xfrm>
            <a:off x="7543800" y="1783080"/>
            <a:ext cx="4114800" cy="3401568"/>
          </a:xfrm>
          <a:prstGeom prst="roundRect">
            <a:avLst>
              <a:gd name="adj" fmla="val 2151"/>
            </a:avLst>
          </a:prstGeom>
          <a:solidFill>
            <a:srgbClr val="084F26"/>
          </a:solidFill>
          <a:ln/>
        </p:spPr>
      </p:sp>
      <p:sp>
        <p:nvSpPr>
          <p:cNvPr id="24" name="Text 21"/>
          <p:cNvSpPr txBox="1"/>
          <p:nvPr/>
        </p:nvSpPr>
        <p:spPr>
          <a:xfrm>
            <a:off x="7863840" y="1965960"/>
            <a:ext cx="3566160" cy="365760"/>
          </a:xfrm>
          <a:prstGeom prst="rect">
            <a:avLst/>
          </a:prstGeom>
          <a:noFill/>
          <a:ln/>
        </p:spPr>
        <p:txBody>
          <a:bodyPr wrap="square" lIns="0" tIns="0" rIns="0" bIns="0" rtlCol="0" anchor="ctr"/>
          <a:lstStyle/>
          <a:p>
            <a:pPr indent="0" marL="0">
              <a:buNone/>
            </a:pPr>
            <a:r>
              <a:rPr lang="en-US" sz="1500" b="1" dirty="0">
                <a:solidFill>
                  <a:srgbClr val="FFFFFF"/>
                </a:solidFill>
                <a:latin typeface="Cambria" pitchFamily="34" charset="0"/>
                <a:ea typeface="Cambria" pitchFamily="34" charset="-122"/>
                <a:cs typeface="Cambria" pitchFamily="34" charset="-120"/>
              </a:rPr>
              <a:t>El título dice cuatro cosas</a:t>
            </a:r>
            <a:endParaRPr lang="en-US" sz="1500" dirty="0"/>
          </a:p>
        </p:txBody>
      </p:sp>
      <p:sp>
        <p:nvSpPr>
          <p:cNvPr id="25" name="Text 22"/>
          <p:cNvSpPr txBox="1"/>
          <p:nvPr/>
        </p:nvSpPr>
        <p:spPr>
          <a:xfrm>
            <a:off x="7863840" y="2423160"/>
            <a:ext cx="3520440" cy="2606040"/>
          </a:xfrm>
          <a:prstGeom prst="rect">
            <a:avLst/>
          </a:prstGeom>
          <a:noFill/>
          <a:ln/>
        </p:spPr>
        <p:txBody>
          <a:bodyPr wrap="square" lIns="0" tIns="0" rIns="0" bIns="0" rtlCol="0" anchor="t"/>
          <a:lstStyle/>
          <a:p>
            <a:pPr marL="342900" indent="-342900">
              <a:lnSpc>
                <a:spcPts val="1700"/>
              </a:lnSpc>
              <a:spcAft>
                <a:spcPts val="900"/>
              </a:spcAft>
              <a:buSzPct val="100000"/>
              <a:buChar char="•"/>
            </a:pPr>
            <a:r>
              <a:rPr lang="en-US" sz="1250" dirty="0">
                <a:solidFill>
                  <a:srgbClr val="C3E0CE"/>
                </a:solidFill>
                <a:latin typeface="Calibri" pitchFamily="34" charset="0"/>
                <a:ea typeface="Calibri" pitchFamily="34" charset="-122"/>
                <a:cs typeface="Calibri" pitchFamily="34" charset="-120"/>
              </a:rPr>
              <a:t>Garantiza la continuidad del servicio público educativo oficial</a:t>
            </a:r>
            <a:endParaRPr lang="en-US" sz="1250" dirty="0"/>
          </a:p>
          <a:p>
            <a:pPr marL="342900" indent="-342900">
              <a:lnSpc>
                <a:spcPts val="1700"/>
              </a:lnSpc>
              <a:spcAft>
                <a:spcPts val="900"/>
              </a:spcAft>
              <a:buSzPct val="100000"/>
              <a:buChar char="•"/>
            </a:pPr>
            <a:r>
              <a:rPr lang="en-US" sz="1250" dirty="0">
                <a:solidFill>
                  <a:srgbClr val="C3E0CE"/>
                </a:solidFill>
                <a:latin typeface="Calibri" pitchFamily="34" charset="0"/>
                <a:ea typeface="Calibri" pitchFamily="34" charset="-122"/>
                <a:cs typeface="Calibri" pitchFamily="34" charset="-120"/>
              </a:rPr>
              <a:t>Fortalece la evaluación de desempeño de los educadores oficiales</a:t>
            </a:r>
            <a:endParaRPr lang="en-US" sz="1250" dirty="0"/>
          </a:p>
          <a:p>
            <a:pPr marL="342900" indent="-342900">
              <a:lnSpc>
                <a:spcPts val="1700"/>
              </a:lnSpc>
              <a:spcAft>
                <a:spcPts val="900"/>
              </a:spcAft>
              <a:buSzPct val="100000"/>
              <a:buChar char="•"/>
            </a:pPr>
            <a:r>
              <a:rPr lang="en-US" sz="1250" dirty="0">
                <a:solidFill>
                  <a:srgbClr val="C3E0CE"/>
                </a:solidFill>
                <a:latin typeface="Calibri" pitchFamily="34" charset="0"/>
                <a:ea typeface="Calibri" pitchFamily="34" charset="-122"/>
                <a:cs typeface="Calibri" pitchFamily="34" charset="-120"/>
              </a:rPr>
              <a:t>Regula la proporcionalidad entre prestación del servicio y remuneración</a:t>
            </a:r>
            <a:endParaRPr lang="en-US" sz="1250" dirty="0"/>
          </a:p>
          <a:p>
            <a:pPr marL="342900" indent="-342900">
              <a:lnSpc>
                <a:spcPts val="1700"/>
              </a:lnSpc>
              <a:spcAft>
                <a:spcPts val="900"/>
              </a:spcAft>
              <a:buSzPct val="100000"/>
              <a:buChar char="•"/>
            </a:pPr>
            <a:r>
              <a:rPr lang="en-US" sz="1250" dirty="0">
                <a:solidFill>
                  <a:srgbClr val="C3E0CE"/>
                </a:solidFill>
                <a:latin typeface="Calibri" pitchFamily="34" charset="0"/>
                <a:ea typeface="Calibri" pitchFamily="34" charset="-122"/>
                <a:cs typeface="Calibri" pitchFamily="34" charset="-120"/>
              </a:rPr>
              <a:t>Dicta otras disposiciones (régimen de abandono e inasistencia colectiva)</a:t>
            </a:r>
            <a:endParaRPr lang="en-US" sz="1250" dirty="0"/>
          </a:p>
        </p:txBody>
      </p:sp>
      <p:sp>
        <p:nvSpPr>
          <p:cNvPr id="26" name="Text 23"/>
          <p:cNvSpPr txBox="1"/>
          <p:nvPr/>
        </p:nvSpPr>
        <p:spPr>
          <a:xfrm>
            <a:off x="502920" y="5440680"/>
            <a:ext cx="11155680" cy="411480"/>
          </a:xfrm>
          <a:prstGeom prst="rect">
            <a:avLst/>
          </a:prstGeom>
          <a:noFill/>
          <a:ln/>
        </p:spPr>
        <p:txBody>
          <a:bodyPr wrap="square" lIns="0" tIns="0" rIns="0" bIns="0" rtlCol="0" anchor="ctr"/>
          <a:lstStyle/>
          <a:p>
            <a:pPr indent="0" marL="0">
              <a:buNone/>
            </a:pPr>
            <a:r>
              <a:rPr lang="en-US" sz="1400" b="1" i="1" dirty="0">
                <a:solidFill>
                  <a:srgbClr val="084F26"/>
                </a:solidFill>
                <a:latin typeface="Calibri" pitchFamily="34" charset="0"/>
                <a:ea typeface="Calibri" pitchFamily="34" charset="-122"/>
                <a:cs typeface="Calibri" pitchFamily="34" charset="-120"/>
              </a:rPr>
              <a:t>Cada una de esas cuatro frases toca un derecho laboral distinto. Ninguna es neutra.</a:t>
            </a:r>
            <a:endParaRPr lang="en-US" sz="1400" dirty="0"/>
          </a:p>
        </p:txBody>
      </p:sp>
      <p:sp>
        <p:nvSpPr>
          <p:cNvPr id="27" name="Text 24"/>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28" name="Text 25"/>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2 · CONCEPTOS</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¿Qué es un derecho fundamental?</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3520440"/>
          </a:xfrm>
          <a:prstGeom prst="roundRect">
            <a:avLst>
              <a:gd name="adj" fmla="val 2597"/>
            </a:avLst>
          </a:prstGeom>
          <a:solidFill>
            <a:srgbClr val="0F8841"/>
          </a:solidFill>
          <a:ln/>
        </p:spPr>
      </p:sp>
      <p:sp>
        <p:nvSpPr>
          <p:cNvPr id="6" name="Shape 3"/>
          <p:cNvSpPr/>
          <p:nvPr/>
        </p:nvSpPr>
        <p:spPr>
          <a:xfrm>
            <a:off x="868680" y="2057400"/>
            <a:ext cx="777240" cy="777240"/>
          </a:xfrm>
          <a:prstGeom prst="ellipse">
            <a:avLst/>
          </a:prstGeom>
          <a:solidFill>
            <a:srgbClr val="FFFFFF"/>
          </a:solidFill>
          <a:ln/>
        </p:spPr>
      </p:sp>
      <p:sp>
        <p:nvSpPr>
          <p:cNvPr id="7" name="Text 4"/>
          <p:cNvSpPr txBox="1"/>
          <p:nvPr/>
        </p:nvSpPr>
        <p:spPr>
          <a:xfrm>
            <a:off x="868680" y="2057400"/>
            <a:ext cx="777240" cy="777240"/>
          </a:xfrm>
          <a:prstGeom prst="rect">
            <a:avLst/>
          </a:prstGeom>
          <a:noFill/>
          <a:ln/>
        </p:spPr>
        <p:txBody>
          <a:bodyPr wrap="square" lIns="0" tIns="0" rIns="0" bIns="0" rtlCol="0" anchor="ctr"/>
          <a:lstStyle/>
          <a:p>
            <a:pPr algn="ctr" indent="0" marL="0">
              <a:buNone/>
            </a:pPr>
            <a:r>
              <a:rPr lang="en-US" sz="1700" b="1" dirty="0">
                <a:solidFill>
                  <a:srgbClr val="0F8841"/>
                </a:solidFill>
                <a:latin typeface="Cambria" pitchFamily="34" charset="0"/>
                <a:ea typeface="Cambria" pitchFamily="34" charset="-122"/>
                <a:cs typeface="Cambria" pitchFamily="34" charset="-120"/>
              </a:rPr>
              <a:t>DF</a:t>
            </a:r>
            <a:endParaRPr lang="en-US" sz="1700" dirty="0"/>
          </a:p>
        </p:txBody>
      </p:sp>
      <p:sp>
        <p:nvSpPr>
          <p:cNvPr id="8" name="Text 5"/>
          <p:cNvSpPr txBox="1"/>
          <p:nvPr/>
        </p:nvSpPr>
        <p:spPr>
          <a:xfrm>
            <a:off x="1783080" y="2103120"/>
            <a:ext cx="3977640" cy="68580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Está escrito en la Constitución</a:t>
            </a:r>
            <a:endParaRPr lang="en-US" sz="1900" dirty="0"/>
          </a:p>
        </p:txBody>
      </p:sp>
      <p:sp>
        <p:nvSpPr>
          <p:cNvPr id="9" name="Text 6"/>
          <p:cNvSpPr txBox="1"/>
          <p:nvPr/>
        </p:nvSpPr>
        <p:spPr>
          <a:xfrm>
            <a:off x="868680" y="2971800"/>
            <a:ext cx="4800600" cy="2103120"/>
          </a:xfrm>
          <a:prstGeom prst="rect">
            <a:avLst/>
          </a:prstGeom>
          <a:noFill/>
          <a:ln/>
        </p:spPr>
        <p:txBody>
          <a:bodyPr wrap="square" lIns="0" tIns="0" rIns="0" bIns="0" rtlCol="0" anchor="t"/>
          <a:lstStyle/>
          <a:p>
            <a:pPr indent="0" marL="0">
              <a:lnSpc>
                <a:spcPts val="2000"/>
              </a:lnSpc>
              <a:buNone/>
            </a:pPr>
            <a:r>
              <a:rPr lang="en-US" sz="1400" b="1" dirty="0">
                <a:solidFill>
                  <a:srgbClr val="FFFFFF"/>
                </a:solidFill>
                <a:latin typeface="Calibri" pitchFamily="34" charset="0"/>
                <a:ea typeface="Calibri" pitchFamily="34" charset="-122"/>
                <a:cs typeface="Calibri" pitchFamily="34" charset="-120"/>
              </a:rPr>
              <a:t>Origen: </a:t>
            </a:r>
            <a:pPr indent="0" marL="0">
              <a:lnSpc>
                <a:spcPts val="2000"/>
              </a:lnSpc>
              <a:buNone/>
            </a:pPr>
            <a:r>
              <a:rPr lang="en-US" sz="1400" dirty="0">
                <a:solidFill>
                  <a:srgbClr val="FFFFFF"/>
                </a:solidFill>
                <a:latin typeface="Calibri" pitchFamily="34" charset="0"/>
                <a:ea typeface="Calibri" pitchFamily="34" charset="-122"/>
                <a:cs typeface="Calibri" pitchFamily="34" charset="-120"/>
              </a:rPr>
              <a:t>Constitución Política de 1991, Título II, Capítulo 1, artículos 11 al 41.
</a:t>
            </a:r>
            <a:pPr indent="0" marL="0">
              <a:lnSpc>
                <a:spcPts val="2000"/>
              </a:lnSpc>
              <a:buNone/>
            </a:pPr>
            <a:r>
              <a:rPr lang="en-US" sz="1400" b="1" dirty="0">
                <a:solidFill>
                  <a:srgbClr val="FFFFFF"/>
                </a:solidFill>
                <a:latin typeface="Calibri" pitchFamily="34" charset="0"/>
                <a:ea typeface="Calibri" pitchFamily="34" charset="-122"/>
                <a:cs typeface="Calibri" pitchFamily="34" charset="-120"/>
              </a:rPr>
              <a:t>Protección: </a:t>
            </a:r>
            <a:pPr indent="0" marL="0">
              <a:lnSpc>
                <a:spcPts val="2000"/>
              </a:lnSpc>
              <a:buNone/>
            </a:pPr>
            <a:r>
              <a:rPr lang="en-US" sz="1400" dirty="0">
                <a:solidFill>
                  <a:srgbClr val="FFFFFF"/>
                </a:solidFill>
                <a:latin typeface="Calibri" pitchFamily="34" charset="0"/>
                <a:ea typeface="Calibri" pitchFamily="34" charset="-122"/>
                <a:cs typeface="Calibri" pitchFamily="34" charset="-120"/>
              </a:rPr>
              <a:t>directa e inmediata por acción de tutela (art. 86 C.P.).
</a:t>
            </a:r>
            <a:pPr indent="0" marL="0">
              <a:lnSpc>
                <a:spcPts val="2000"/>
              </a:lnSpc>
              <a:buNone/>
            </a:pPr>
            <a:r>
              <a:rPr lang="en-US" sz="1400" b="1" dirty="0">
                <a:solidFill>
                  <a:srgbClr val="FFFFFF"/>
                </a:solidFill>
                <a:latin typeface="Calibri" pitchFamily="34" charset="0"/>
                <a:ea typeface="Calibri" pitchFamily="34" charset="-122"/>
                <a:cs typeface="Calibri" pitchFamily="34" charset="-120"/>
              </a:rPr>
              <a:t>Característica: </a:t>
            </a:r>
            <a:pPr indent="0" marL="0">
              <a:lnSpc>
                <a:spcPts val="2000"/>
              </a:lnSpc>
              <a:buNone/>
            </a:pPr>
            <a:r>
              <a:rPr lang="en-US" sz="1400" dirty="0">
                <a:solidFill>
                  <a:srgbClr val="FFFFFF"/>
                </a:solidFill>
                <a:latin typeface="Calibri" pitchFamily="34" charset="0"/>
                <a:ea typeface="Calibri" pitchFamily="34" charset="-122"/>
                <a:cs typeface="Calibri" pitchFamily="34" charset="-120"/>
              </a:rPr>
              <a:t>protegen la dignidad humana de forma directa. No hay que demostrar nada adicional.</a:t>
            </a:r>
            <a:endParaRPr lang="en-US" sz="1400" dirty="0"/>
          </a:p>
        </p:txBody>
      </p:sp>
      <p:sp>
        <p:nvSpPr>
          <p:cNvPr id="10" name="Text 7"/>
          <p:cNvSpPr txBox="1"/>
          <p:nvPr/>
        </p:nvSpPr>
        <p:spPr>
          <a:xfrm>
            <a:off x="6355080" y="1828800"/>
            <a:ext cx="5303520" cy="365760"/>
          </a:xfrm>
          <a:prstGeom prst="rect">
            <a:avLst/>
          </a:prstGeom>
          <a:noFill/>
          <a:ln/>
        </p:spPr>
        <p:txBody>
          <a:bodyPr wrap="square" lIns="0" tIns="0" rIns="0" bIns="0" rtlCol="0" anchor="ctr"/>
          <a:lstStyle/>
          <a:p>
            <a:pPr indent="0" marL="0">
              <a:buNone/>
            </a:pPr>
            <a:r>
              <a:rPr lang="en-US" sz="1800" b="1" dirty="0">
                <a:solidFill>
                  <a:srgbClr val="084F26"/>
                </a:solidFill>
                <a:latin typeface="Cambria" pitchFamily="34" charset="0"/>
                <a:ea typeface="Cambria" pitchFamily="34" charset="-122"/>
                <a:cs typeface="Cambria" pitchFamily="34" charset="-120"/>
              </a:rPr>
              <a:t>El caso de los niños, niñas y adolescentes</a:t>
            </a:r>
            <a:endParaRPr lang="en-US" sz="1800" dirty="0"/>
          </a:p>
        </p:txBody>
      </p:sp>
      <p:sp>
        <p:nvSpPr>
          <p:cNvPr id="11" name="Shape 8"/>
          <p:cNvSpPr/>
          <p:nvPr/>
        </p:nvSpPr>
        <p:spPr>
          <a:xfrm>
            <a:off x="6355080" y="2331720"/>
            <a:ext cx="5303520" cy="1417320"/>
          </a:xfrm>
          <a:prstGeom prst="roundRect">
            <a:avLst>
              <a:gd name="adj" fmla="val 5161"/>
            </a:avLst>
          </a:prstGeom>
          <a:solidFill>
            <a:srgbClr val="E6F2EA"/>
          </a:solidFill>
          <a:ln/>
        </p:spPr>
      </p:sp>
      <p:sp>
        <p:nvSpPr>
          <p:cNvPr id="12" name="Text 9"/>
          <p:cNvSpPr txBox="1"/>
          <p:nvPr/>
        </p:nvSpPr>
        <p:spPr>
          <a:xfrm>
            <a:off x="6629400" y="2514600"/>
            <a:ext cx="4754880" cy="1051560"/>
          </a:xfrm>
          <a:prstGeom prst="rect">
            <a:avLst/>
          </a:prstGeom>
          <a:noFill/>
          <a:ln/>
        </p:spPr>
        <p:txBody>
          <a:bodyPr wrap="square" lIns="0" tIns="0" rIns="0" bIns="0" rtlCol="0" anchor="ctr"/>
          <a:lstStyle/>
          <a:p>
            <a:pPr indent="0" marL="0">
              <a:lnSpc>
                <a:spcPts val="2200"/>
              </a:lnSpc>
              <a:buNone/>
            </a:pPr>
            <a:r>
              <a:rPr lang="en-US" sz="1300" b="1" dirty="0">
                <a:solidFill>
                  <a:srgbClr val="0F8841"/>
                </a:solidFill>
                <a:latin typeface="Cambria" pitchFamily="34" charset="0"/>
                <a:ea typeface="Cambria" pitchFamily="34" charset="-122"/>
                <a:cs typeface="Cambria" pitchFamily="34" charset="-120"/>
              </a:rPr>
              <a:t>Artículo 44 C.P.
</a:t>
            </a:r>
            <a:pPr indent="0" marL="0">
              <a:lnSpc>
                <a:spcPts val="2200"/>
              </a:lnSpc>
              <a:buNone/>
            </a:pPr>
            <a:r>
              <a:rPr lang="en-US" sz="1600" i="1" dirty="0">
                <a:solidFill>
                  <a:srgbClr val="084F26"/>
                </a:solidFill>
                <a:latin typeface="Cambria" pitchFamily="34" charset="0"/>
                <a:ea typeface="Cambria" pitchFamily="34" charset="-122"/>
                <a:cs typeface="Cambria" pitchFamily="34" charset="-120"/>
              </a:rPr>
              <a:t>«Los derechos de los niños son fundamentales».</a:t>
            </a:r>
            <a:endParaRPr lang="en-US" sz="1300" dirty="0"/>
          </a:p>
        </p:txBody>
      </p:sp>
      <p:sp>
        <p:nvSpPr>
          <p:cNvPr id="13" name="Text 10"/>
          <p:cNvSpPr txBox="1"/>
          <p:nvPr/>
        </p:nvSpPr>
        <p:spPr>
          <a:xfrm>
            <a:off x="6355080" y="3977640"/>
            <a:ext cx="5303520" cy="1737360"/>
          </a:xfrm>
          <a:prstGeom prst="rect">
            <a:avLst/>
          </a:prstGeom>
          <a:noFill/>
          <a:ln/>
        </p:spPr>
        <p:txBody>
          <a:bodyPr wrap="square" lIns="0" tIns="0" rIns="0" bIns="0" rtlCol="0" anchor="ctr"/>
          <a:lstStyle/>
          <a:p>
            <a:pPr marL="342900" indent="-342900">
              <a:lnSpc>
                <a:spcPts val="1900"/>
              </a:lnSpc>
              <a:spcAft>
                <a:spcPts val="1000"/>
              </a:spcAft>
              <a:buSzPct val="100000"/>
              <a:buChar char="•"/>
            </a:pPr>
            <a:r>
              <a:rPr lang="en-US" sz="1400" b="1" dirty="0">
                <a:solidFill>
                  <a:srgbClr val="23302A"/>
                </a:solidFill>
                <a:latin typeface="Calibri" pitchFamily="34" charset="0"/>
                <a:ea typeface="Calibri" pitchFamily="34" charset="-122"/>
                <a:cs typeface="Calibri" pitchFamily="34" charset="-120"/>
              </a:rPr>
              <a:t>Para los niños la educación SIEMPRE es un derecho fundamental.</a:t>
            </a:r>
            <a:endParaRPr lang="en-US" sz="1400" dirty="0"/>
          </a:p>
          <a:p>
            <a:pPr marL="342900" indent="-342900">
              <a:lnSpc>
                <a:spcPts val="1900"/>
              </a:lnSpc>
              <a:spcAft>
                <a:spcPts val="1000"/>
              </a:spcAft>
              <a:buSzPct val="100000"/>
              <a:buChar char="•"/>
            </a:pPr>
            <a:r>
              <a:rPr lang="en-US" sz="1400" dirty="0">
                <a:solidFill>
                  <a:srgbClr val="23302A"/>
                </a:solidFill>
                <a:latin typeface="Calibri" pitchFamily="34" charset="0"/>
                <a:ea typeface="Calibri" pitchFamily="34" charset="-122"/>
                <a:cs typeface="Calibri" pitchFamily="34" charset="-120"/>
              </a:rPr>
              <a:t>El Estado debe garantizarla de inmediato: no admite aplazamiento ni condiciones.</a:t>
            </a:r>
            <a:endParaRPr lang="en-US" sz="1400" dirty="0"/>
          </a:p>
          <a:p>
            <a:pPr marL="342900" indent="-342900">
              <a:lnSpc>
                <a:spcPts val="1900"/>
              </a:lnSpc>
              <a:spcAft>
                <a:spcPts val="1000"/>
              </a:spcAft>
              <a:buSzPct val="100000"/>
              <a:buChar char="•"/>
            </a:pPr>
            <a:r>
              <a:rPr lang="en-US" sz="1400" dirty="0">
                <a:solidFill>
                  <a:srgbClr val="23302A"/>
                </a:solidFill>
                <a:latin typeface="Calibri" pitchFamily="34" charset="0"/>
                <a:ea typeface="Calibri" pitchFamily="34" charset="-122"/>
                <a:cs typeface="Calibri" pitchFamily="34" charset="-120"/>
              </a:rPr>
              <a:t>Sentencia fundacional: T-02 de 1992.</a:t>
            </a:r>
            <a:endParaRPr lang="en-US" sz="1400" dirty="0"/>
          </a:p>
        </p:txBody>
      </p:sp>
      <p:sp>
        <p:nvSpPr>
          <p:cNvPr id="14" name="Text 11"/>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5" name="Text 12"/>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2 · CONCEPTOS</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¿Qué es un derecho esencial?</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3703320"/>
          </a:xfrm>
          <a:prstGeom prst="roundRect">
            <a:avLst>
              <a:gd name="adj" fmla="val 2469"/>
            </a:avLst>
          </a:prstGeom>
          <a:solidFill>
            <a:srgbClr val="084F26"/>
          </a:solidFill>
          <a:ln/>
        </p:spPr>
      </p:sp>
      <p:sp>
        <p:nvSpPr>
          <p:cNvPr id="6" name="Shape 3"/>
          <p:cNvSpPr/>
          <p:nvPr/>
        </p:nvSpPr>
        <p:spPr>
          <a:xfrm>
            <a:off x="868680" y="2057400"/>
            <a:ext cx="777240" cy="777240"/>
          </a:xfrm>
          <a:prstGeom prst="ellipse">
            <a:avLst/>
          </a:prstGeom>
          <a:solidFill>
            <a:srgbClr val="FFFFFF"/>
          </a:solidFill>
          <a:ln/>
        </p:spPr>
      </p:sp>
      <p:sp>
        <p:nvSpPr>
          <p:cNvPr id="7" name="Text 4"/>
          <p:cNvSpPr txBox="1"/>
          <p:nvPr/>
        </p:nvSpPr>
        <p:spPr>
          <a:xfrm>
            <a:off x="868680" y="2057400"/>
            <a:ext cx="777240" cy="777240"/>
          </a:xfrm>
          <a:prstGeom prst="rect">
            <a:avLst/>
          </a:prstGeom>
          <a:noFill/>
          <a:ln/>
        </p:spPr>
        <p:txBody>
          <a:bodyPr wrap="square" lIns="0" tIns="0" rIns="0" bIns="0" rtlCol="0" anchor="ctr"/>
          <a:lstStyle/>
          <a:p>
            <a:pPr algn="ctr" indent="0" marL="0">
              <a:buNone/>
            </a:pPr>
            <a:r>
              <a:rPr lang="en-US" sz="1700" b="1" dirty="0">
                <a:solidFill>
                  <a:srgbClr val="084F26"/>
                </a:solidFill>
                <a:latin typeface="Cambria" pitchFamily="34" charset="0"/>
                <a:ea typeface="Cambria" pitchFamily="34" charset="-122"/>
                <a:cs typeface="Cambria" pitchFamily="34" charset="-120"/>
              </a:rPr>
              <a:t>DE</a:t>
            </a:r>
            <a:endParaRPr lang="en-US" sz="1700" dirty="0"/>
          </a:p>
        </p:txBody>
      </p:sp>
      <p:sp>
        <p:nvSpPr>
          <p:cNvPr id="8" name="Text 5"/>
          <p:cNvSpPr txBox="1"/>
          <p:nvPr/>
        </p:nvSpPr>
        <p:spPr>
          <a:xfrm>
            <a:off x="1783080" y="2057400"/>
            <a:ext cx="3977640" cy="77724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No está escrito: lo construyó la jurisprudencia</a:t>
            </a:r>
            <a:endParaRPr lang="en-US" sz="1700" dirty="0"/>
          </a:p>
        </p:txBody>
      </p:sp>
      <p:sp>
        <p:nvSpPr>
          <p:cNvPr id="9" name="Text 6"/>
          <p:cNvSpPr txBox="1"/>
          <p:nvPr/>
        </p:nvSpPr>
        <p:spPr>
          <a:xfrm>
            <a:off x="868680" y="3017520"/>
            <a:ext cx="4800600" cy="2286000"/>
          </a:xfrm>
          <a:prstGeom prst="rect">
            <a:avLst/>
          </a:prstGeom>
          <a:noFill/>
          <a:ln/>
        </p:spPr>
        <p:txBody>
          <a:bodyPr wrap="square" lIns="0" tIns="0" rIns="0" bIns="0" rtlCol="0" anchor="t"/>
          <a:lstStyle/>
          <a:p>
            <a:pPr indent="0" marL="0">
              <a:lnSpc>
                <a:spcPts val="1900"/>
              </a:lnSpc>
              <a:buNone/>
            </a:pPr>
            <a:r>
              <a:rPr lang="en-US" sz="1350" b="1" dirty="0">
                <a:solidFill>
                  <a:srgbClr val="C3E0CE"/>
                </a:solidFill>
                <a:latin typeface="Calibri" pitchFamily="34" charset="0"/>
                <a:ea typeface="Calibri" pitchFamily="34" charset="-122"/>
                <a:cs typeface="Calibri" pitchFamily="34" charset="-120"/>
              </a:rPr>
              <a:t>Origen: </a:t>
            </a:r>
            <a:pPr indent="0" marL="0">
              <a:lnSpc>
                <a:spcPts val="1900"/>
              </a:lnSpc>
              <a:buNone/>
            </a:pPr>
            <a:r>
              <a:rPr lang="en-US" sz="1350" dirty="0">
                <a:solidFill>
                  <a:srgbClr val="C3E0CE"/>
                </a:solidFill>
                <a:latin typeface="Calibri" pitchFamily="34" charset="0"/>
                <a:ea typeface="Calibri" pitchFamily="34" charset="-122"/>
                <a:cs typeface="Calibri" pitchFamily="34" charset="-120"/>
              </a:rPr>
              <a:t>no aparece como tal en el texto constitucional. Lo desarrolló la Corte Constitucional por vía jurisprudencial.
</a:t>
            </a:r>
            <a:pPr indent="0" marL="0">
              <a:lnSpc>
                <a:spcPts val="1900"/>
              </a:lnSpc>
              <a:buNone/>
            </a:pPr>
            <a:r>
              <a:rPr lang="en-US" sz="1350" b="1" dirty="0">
                <a:solidFill>
                  <a:srgbClr val="C3E0CE"/>
                </a:solidFill>
                <a:latin typeface="Calibri" pitchFamily="34" charset="0"/>
                <a:ea typeface="Calibri" pitchFamily="34" charset="-122"/>
                <a:cs typeface="Calibri" pitchFamily="34" charset="-120"/>
              </a:rPr>
              <a:t>Protección: </a:t>
            </a:r>
            <a:pPr indent="0" marL="0">
              <a:lnSpc>
                <a:spcPts val="1900"/>
              </a:lnSpc>
              <a:buNone/>
            </a:pPr>
            <a:r>
              <a:rPr lang="en-US" sz="1350" dirty="0">
                <a:solidFill>
                  <a:srgbClr val="C3E0CE"/>
                </a:solidFill>
                <a:latin typeface="Calibri" pitchFamily="34" charset="0"/>
                <a:ea typeface="Calibri" pitchFamily="34" charset="-122"/>
                <a:cs typeface="Calibri" pitchFamily="34" charset="-120"/>
              </a:rPr>
              <a:t>se protege por tutela por conexidad o por aplicación inmediata.
</a:t>
            </a:r>
            <a:pPr indent="0" marL="0">
              <a:lnSpc>
                <a:spcPts val="1900"/>
              </a:lnSpc>
              <a:buNone/>
            </a:pPr>
            <a:r>
              <a:rPr lang="en-US" sz="1350" b="1" dirty="0">
                <a:solidFill>
                  <a:srgbClr val="C3E0CE"/>
                </a:solidFill>
                <a:latin typeface="Calibri" pitchFamily="34" charset="0"/>
                <a:ea typeface="Calibri" pitchFamily="34" charset="-122"/>
                <a:cs typeface="Calibri" pitchFamily="34" charset="-120"/>
              </a:rPr>
              <a:t>Característica: </a:t>
            </a:r>
            <a:pPr indent="0" marL="0">
              <a:lnSpc>
                <a:spcPts val="1900"/>
              </a:lnSpc>
              <a:buNone/>
            </a:pPr>
            <a:r>
              <a:rPr lang="en-US" sz="1350" dirty="0">
                <a:solidFill>
                  <a:srgbClr val="C3E0CE"/>
                </a:solidFill>
                <a:latin typeface="Calibri" pitchFamily="34" charset="0"/>
                <a:ea typeface="Calibri" pitchFamily="34" charset="-122"/>
                <a:cs typeface="Calibri" pitchFamily="34" charset="-120"/>
              </a:rPr>
              <a:t>son tan importantes que, sin ellos, no se pueden garantizar los derechos fundamentales.</a:t>
            </a:r>
            <a:endParaRPr lang="en-US" sz="1350" dirty="0"/>
          </a:p>
        </p:txBody>
      </p:sp>
      <p:sp>
        <p:nvSpPr>
          <p:cNvPr id="10" name="Text 7"/>
          <p:cNvSpPr txBox="1"/>
          <p:nvPr/>
        </p:nvSpPr>
        <p:spPr>
          <a:xfrm>
            <a:off x="6355080" y="1828800"/>
            <a:ext cx="5303520" cy="365760"/>
          </a:xfrm>
          <a:prstGeom prst="rect">
            <a:avLst/>
          </a:prstGeom>
          <a:noFill/>
          <a:ln/>
        </p:spPr>
        <p:txBody>
          <a:bodyPr wrap="square" lIns="0" tIns="0" rIns="0" bIns="0" rtlCol="0" anchor="ctr"/>
          <a:lstStyle/>
          <a:p>
            <a:pPr indent="0" marL="0">
              <a:buNone/>
            </a:pPr>
            <a:r>
              <a:rPr lang="en-US" sz="1800" b="1" dirty="0">
                <a:solidFill>
                  <a:srgbClr val="084F26"/>
                </a:solidFill>
                <a:latin typeface="Cambria" pitchFamily="34" charset="0"/>
                <a:ea typeface="Cambria" pitchFamily="34" charset="-122"/>
                <a:cs typeface="Cambria" pitchFamily="34" charset="-120"/>
              </a:rPr>
              <a:t>El caso de las personas adultas</a:t>
            </a:r>
            <a:endParaRPr lang="en-US" sz="1800" dirty="0"/>
          </a:p>
        </p:txBody>
      </p:sp>
      <p:sp>
        <p:nvSpPr>
          <p:cNvPr id="11" name="Shape 8"/>
          <p:cNvSpPr/>
          <p:nvPr/>
        </p:nvSpPr>
        <p:spPr>
          <a:xfrm>
            <a:off x="6355080" y="2331720"/>
            <a:ext cx="5303520" cy="1417320"/>
          </a:xfrm>
          <a:prstGeom prst="roundRect">
            <a:avLst>
              <a:gd name="adj" fmla="val 5161"/>
            </a:avLst>
          </a:prstGeom>
          <a:solidFill>
            <a:srgbClr val="E6F2EA"/>
          </a:solidFill>
          <a:ln/>
        </p:spPr>
      </p:sp>
      <p:sp>
        <p:nvSpPr>
          <p:cNvPr id="12" name="Text 9"/>
          <p:cNvSpPr txBox="1"/>
          <p:nvPr/>
        </p:nvSpPr>
        <p:spPr>
          <a:xfrm>
            <a:off x="6629400" y="2514600"/>
            <a:ext cx="4754880" cy="1051560"/>
          </a:xfrm>
          <a:prstGeom prst="rect">
            <a:avLst/>
          </a:prstGeom>
          <a:noFill/>
          <a:ln/>
        </p:spPr>
        <p:txBody>
          <a:bodyPr wrap="square" lIns="0" tIns="0" rIns="0" bIns="0" rtlCol="0" anchor="ctr"/>
          <a:lstStyle/>
          <a:p>
            <a:pPr indent="0" marL="0">
              <a:lnSpc>
                <a:spcPts val="2400"/>
              </a:lnSpc>
              <a:buNone/>
            </a:pPr>
            <a:r>
              <a:rPr lang="en-US" sz="1300" b="1" dirty="0">
                <a:solidFill>
                  <a:srgbClr val="0F8841"/>
                </a:solidFill>
                <a:latin typeface="Calibri" pitchFamily="34" charset="0"/>
                <a:ea typeface="Calibri" pitchFamily="34" charset="-122"/>
                <a:cs typeface="Calibri" pitchFamily="34" charset="-120"/>
              </a:rPr>
              <a:t>Sentencias de referencia
</a:t>
            </a:r>
            <a:pPr indent="0" marL="0">
              <a:lnSpc>
                <a:spcPts val="2400"/>
              </a:lnSpc>
              <a:buNone/>
            </a:pPr>
            <a:r>
              <a:rPr lang="en-US" sz="1800" b="1" dirty="0">
                <a:solidFill>
                  <a:srgbClr val="084F26"/>
                </a:solidFill>
                <a:latin typeface="Cambria" pitchFamily="34" charset="0"/>
                <a:ea typeface="Cambria" pitchFamily="34" charset="-122"/>
                <a:cs typeface="Cambria" pitchFamily="34" charset="-120"/>
              </a:rPr>
              <a:t>T-743 de 2013  ·  T-240 de 2018</a:t>
            </a:r>
            <a:endParaRPr lang="en-US" sz="1300" dirty="0"/>
          </a:p>
        </p:txBody>
      </p:sp>
      <p:sp>
        <p:nvSpPr>
          <p:cNvPr id="13" name="Text 10"/>
          <p:cNvSpPr txBox="1"/>
          <p:nvPr/>
        </p:nvSpPr>
        <p:spPr>
          <a:xfrm>
            <a:off x="6355080" y="3977640"/>
            <a:ext cx="5303520" cy="1737360"/>
          </a:xfrm>
          <a:prstGeom prst="rect">
            <a:avLst/>
          </a:prstGeom>
          <a:noFill/>
          <a:ln/>
        </p:spPr>
        <p:txBody>
          <a:bodyPr wrap="square" lIns="0" tIns="0" rIns="0" bIns="0" rtlCol="0" anchor="ctr"/>
          <a:lstStyle/>
          <a:p>
            <a:pPr marL="342900" indent="-342900">
              <a:lnSpc>
                <a:spcPts val="1800"/>
              </a:lnSpc>
              <a:spcAft>
                <a:spcPts val="900"/>
              </a:spcAft>
              <a:buSzPct val="100000"/>
              <a:buChar char="•"/>
            </a:pPr>
            <a:r>
              <a:rPr lang="en-US" sz="1350" b="1" dirty="0">
                <a:solidFill>
                  <a:srgbClr val="23302A"/>
                </a:solidFill>
                <a:latin typeface="Calibri" pitchFamily="34" charset="0"/>
                <a:ea typeface="Calibri" pitchFamily="34" charset="-122"/>
                <a:cs typeface="Calibri" pitchFamily="34" charset="-120"/>
              </a:rPr>
              <a:t>Para adultos la educación es un derecho esencial.</a:t>
            </a:r>
            <a:endParaRPr lang="en-US" sz="1350" dirty="0"/>
          </a:p>
          <a:p>
            <a:pPr marL="342900" indent="-342900">
              <a:lnSpc>
                <a:spcPts val="1800"/>
              </a:lnSpc>
              <a:spcAft>
                <a:spcPts val="900"/>
              </a:spcAft>
              <a:buSzPct val="100000"/>
              <a:buChar char="•"/>
            </a:pPr>
            <a:r>
              <a:rPr lang="en-US" sz="1350" dirty="0">
                <a:solidFill>
                  <a:srgbClr val="23302A"/>
                </a:solidFill>
                <a:latin typeface="Calibri" pitchFamily="34" charset="0"/>
                <a:ea typeface="Calibri" pitchFamily="34" charset="-122"/>
                <a:cs typeface="Calibri" pitchFamily="34" charset="-120"/>
              </a:rPr>
              <a:t>Se vuelve fundamental cuando se demuestra que sin ella se vulneran otros derechos: trabajo, igualdad, mínimo vital, libre desarrollo de la personalidad.</a:t>
            </a:r>
            <a:endParaRPr lang="en-US" sz="1350" dirty="0"/>
          </a:p>
          <a:p>
            <a:pPr marL="342900" indent="-342900">
              <a:lnSpc>
                <a:spcPts val="1800"/>
              </a:lnSpc>
              <a:spcAft>
                <a:spcPts val="900"/>
              </a:spcAft>
              <a:buSzPct val="100000"/>
              <a:buChar char="•"/>
            </a:pPr>
            <a:r>
              <a:rPr lang="en-US" sz="1350" dirty="0">
                <a:solidFill>
                  <a:srgbClr val="23302A"/>
                </a:solidFill>
                <a:latin typeface="Calibri" pitchFamily="34" charset="0"/>
                <a:ea typeface="Calibri" pitchFamily="34" charset="-122"/>
                <a:cs typeface="Calibri" pitchFamily="34" charset="-120"/>
              </a:rPr>
              <a:t>Esa demostración es, precisamente, la conexidad.</a:t>
            </a:r>
            <a:endParaRPr lang="en-US" sz="1350" dirty="0"/>
          </a:p>
        </p:txBody>
      </p:sp>
      <p:sp>
        <p:nvSpPr>
          <p:cNvPr id="14" name="Text 11"/>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5" name="Text 12"/>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2 · CONCEPTOS</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Cuadro comparativo: fundamental vs. esencial</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2331720" y="1691640"/>
            <a:ext cx="4617720" cy="438912"/>
          </a:xfrm>
          <a:prstGeom prst="rect">
            <a:avLst/>
          </a:prstGeom>
          <a:solidFill>
            <a:srgbClr val="0F8841"/>
          </a:solidFill>
          <a:ln/>
        </p:spPr>
      </p:sp>
      <p:sp>
        <p:nvSpPr>
          <p:cNvPr id="6" name="Shape 3"/>
          <p:cNvSpPr/>
          <p:nvPr/>
        </p:nvSpPr>
        <p:spPr>
          <a:xfrm>
            <a:off x="7086600" y="1691640"/>
            <a:ext cx="4572000" cy="438912"/>
          </a:xfrm>
          <a:prstGeom prst="rect">
            <a:avLst/>
          </a:prstGeom>
          <a:solidFill>
            <a:srgbClr val="084F26"/>
          </a:solidFill>
          <a:ln/>
        </p:spPr>
      </p:sp>
      <p:sp>
        <p:nvSpPr>
          <p:cNvPr id="7" name="Text 4"/>
          <p:cNvSpPr txBox="1"/>
          <p:nvPr/>
        </p:nvSpPr>
        <p:spPr>
          <a:xfrm>
            <a:off x="2331720" y="1691640"/>
            <a:ext cx="4617720" cy="438912"/>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DERECHO FUNDAMENTAL</a:t>
            </a:r>
            <a:endParaRPr lang="en-US" sz="1250" dirty="0"/>
          </a:p>
        </p:txBody>
      </p:sp>
      <p:sp>
        <p:nvSpPr>
          <p:cNvPr id="8" name="Text 5"/>
          <p:cNvSpPr txBox="1"/>
          <p:nvPr/>
        </p:nvSpPr>
        <p:spPr>
          <a:xfrm>
            <a:off x="7086600" y="1691640"/>
            <a:ext cx="4572000" cy="438912"/>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DERECHO ESENCIAL</a:t>
            </a:r>
            <a:endParaRPr lang="en-US" sz="1250" dirty="0"/>
          </a:p>
        </p:txBody>
      </p:sp>
      <p:sp>
        <p:nvSpPr>
          <p:cNvPr id="9" name="Shape 6"/>
          <p:cNvSpPr/>
          <p:nvPr/>
        </p:nvSpPr>
        <p:spPr>
          <a:xfrm>
            <a:off x="2331720" y="2203704"/>
            <a:ext cx="4617720" cy="640080"/>
          </a:xfrm>
          <a:prstGeom prst="rect">
            <a:avLst/>
          </a:prstGeom>
          <a:solidFill>
            <a:srgbClr val="E6F2EA"/>
          </a:solidFill>
          <a:ln/>
        </p:spPr>
      </p:sp>
      <p:sp>
        <p:nvSpPr>
          <p:cNvPr id="10" name="Shape 7"/>
          <p:cNvSpPr/>
          <p:nvPr/>
        </p:nvSpPr>
        <p:spPr>
          <a:xfrm>
            <a:off x="7086600" y="2203704"/>
            <a:ext cx="4572000" cy="640080"/>
          </a:xfrm>
          <a:prstGeom prst="rect">
            <a:avLst/>
          </a:prstGeom>
          <a:solidFill>
            <a:srgbClr val="E6F2EA"/>
          </a:solidFill>
          <a:ln/>
        </p:spPr>
      </p:sp>
      <p:sp>
        <p:nvSpPr>
          <p:cNvPr id="11" name="Text 8"/>
          <p:cNvSpPr txBox="1"/>
          <p:nvPr/>
        </p:nvSpPr>
        <p:spPr>
          <a:xfrm>
            <a:off x="502920" y="220370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ORIGEN</a:t>
            </a:r>
            <a:endParaRPr lang="en-US" sz="1050" dirty="0"/>
          </a:p>
        </p:txBody>
      </p:sp>
      <p:sp>
        <p:nvSpPr>
          <p:cNvPr id="12" name="Text 9"/>
          <p:cNvSpPr txBox="1"/>
          <p:nvPr/>
        </p:nvSpPr>
        <p:spPr>
          <a:xfrm>
            <a:off x="2459736" y="220370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Constitución de 1991, Título II, Cap. 1, arts. 11 a 41.</a:t>
            </a:r>
            <a:endParaRPr lang="en-US" sz="1150" dirty="0"/>
          </a:p>
        </p:txBody>
      </p:sp>
      <p:sp>
        <p:nvSpPr>
          <p:cNvPr id="13" name="Text 10"/>
          <p:cNvSpPr txBox="1"/>
          <p:nvPr/>
        </p:nvSpPr>
        <p:spPr>
          <a:xfrm>
            <a:off x="7214616" y="220370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No está escrito como tal. Lo desarrolló la Corte Constitucional por jurisprudencia.</a:t>
            </a:r>
            <a:endParaRPr lang="en-US" sz="1150" dirty="0"/>
          </a:p>
        </p:txBody>
      </p:sp>
      <p:sp>
        <p:nvSpPr>
          <p:cNvPr id="14" name="Shape 11"/>
          <p:cNvSpPr/>
          <p:nvPr/>
        </p:nvSpPr>
        <p:spPr>
          <a:xfrm>
            <a:off x="2331720" y="2843784"/>
            <a:ext cx="4617720" cy="640080"/>
          </a:xfrm>
          <a:prstGeom prst="rect">
            <a:avLst/>
          </a:prstGeom>
          <a:solidFill>
            <a:srgbClr val="FFFFFF"/>
          </a:solidFill>
          <a:ln/>
        </p:spPr>
      </p:sp>
      <p:sp>
        <p:nvSpPr>
          <p:cNvPr id="15" name="Shape 12"/>
          <p:cNvSpPr/>
          <p:nvPr/>
        </p:nvSpPr>
        <p:spPr>
          <a:xfrm>
            <a:off x="7086600" y="2843784"/>
            <a:ext cx="4572000" cy="640080"/>
          </a:xfrm>
          <a:prstGeom prst="rect">
            <a:avLst/>
          </a:prstGeom>
          <a:solidFill>
            <a:srgbClr val="FFFFFF"/>
          </a:solidFill>
          <a:ln/>
        </p:spPr>
      </p:sp>
      <p:sp>
        <p:nvSpPr>
          <p:cNvPr id="16" name="Text 13"/>
          <p:cNvSpPr txBox="1"/>
          <p:nvPr/>
        </p:nvSpPr>
        <p:spPr>
          <a:xfrm>
            <a:off x="502920" y="284378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PROTECCIÓN</a:t>
            </a:r>
            <a:endParaRPr lang="en-US" sz="1050" dirty="0"/>
          </a:p>
        </p:txBody>
      </p:sp>
      <p:sp>
        <p:nvSpPr>
          <p:cNvPr id="17" name="Text 14"/>
          <p:cNvSpPr txBox="1"/>
          <p:nvPr/>
        </p:nvSpPr>
        <p:spPr>
          <a:xfrm>
            <a:off x="2459736" y="284378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Directa, por acción de tutela (art. 86 C.P.).</a:t>
            </a:r>
            <a:endParaRPr lang="en-US" sz="1150" dirty="0"/>
          </a:p>
        </p:txBody>
      </p:sp>
      <p:sp>
        <p:nvSpPr>
          <p:cNvPr id="18" name="Text 15"/>
          <p:cNvSpPr txBox="1"/>
          <p:nvPr/>
        </p:nvSpPr>
        <p:spPr>
          <a:xfrm>
            <a:off x="7214616" y="284378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Por tutela, mediante conexidad o aplicación inmediata.</a:t>
            </a:r>
            <a:endParaRPr lang="en-US" sz="1150" dirty="0"/>
          </a:p>
        </p:txBody>
      </p:sp>
      <p:sp>
        <p:nvSpPr>
          <p:cNvPr id="19" name="Shape 16"/>
          <p:cNvSpPr/>
          <p:nvPr/>
        </p:nvSpPr>
        <p:spPr>
          <a:xfrm>
            <a:off x="2331720" y="3483864"/>
            <a:ext cx="4617720" cy="640080"/>
          </a:xfrm>
          <a:prstGeom prst="rect">
            <a:avLst/>
          </a:prstGeom>
          <a:solidFill>
            <a:srgbClr val="E6F2EA"/>
          </a:solidFill>
          <a:ln/>
        </p:spPr>
      </p:sp>
      <p:sp>
        <p:nvSpPr>
          <p:cNvPr id="20" name="Shape 17"/>
          <p:cNvSpPr/>
          <p:nvPr/>
        </p:nvSpPr>
        <p:spPr>
          <a:xfrm>
            <a:off x="7086600" y="3483864"/>
            <a:ext cx="4572000" cy="640080"/>
          </a:xfrm>
          <a:prstGeom prst="rect">
            <a:avLst/>
          </a:prstGeom>
          <a:solidFill>
            <a:srgbClr val="E6F2EA"/>
          </a:solidFill>
          <a:ln/>
        </p:spPr>
      </p:sp>
      <p:sp>
        <p:nvSpPr>
          <p:cNvPr id="21" name="Text 18"/>
          <p:cNvSpPr txBox="1"/>
          <p:nvPr/>
        </p:nvSpPr>
        <p:spPr>
          <a:xfrm>
            <a:off x="502920" y="348386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CARACTERÍSTICA</a:t>
            </a:r>
            <a:endParaRPr lang="en-US" sz="1050" dirty="0"/>
          </a:p>
        </p:txBody>
      </p:sp>
      <p:sp>
        <p:nvSpPr>
          <p:cNvPr id="22" name="Text 19"/>
          <p:cNvSpPr txBox="1"/>
          <p:nvPr/>
        </p:nvSpPr>
        <p:spPr>
          <a:xfrm>
            <a:off x="2459736" y="348386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Protegen la dignidad humana de forma directa e inmediata.</a:t>
            </a:r>
            <a:endParaRPr lang="en-US" sz="1150" dirty="0"/>
          </a:p>
        </p:txBody>
      </p:sp>
      <p:sp>
        <p:nvSpPr>
          <p:cNvPr id="23" name="Text 20"/>
          <p:cNvSpPr txBox="1"/>
          <p:nvPr/>
        </p:nvSpPr>
        <p:spPr>
          <a:xfrm>
            <a:off x="7214616" y="348386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Sin ellos no se pueden garantizar los fundamentales.</a:t>
            </a:r>
            <a:endParaRPr lang="en-US" sz="1150" dirty="0"/>
          </a:p>
        </p:txBody>
      </p:sp>
      <p:sp>
        <p:nvSpPr>
          <p:cNvPr id="24" name="Shape 21"/>
          <p:cNvSpPr/>
          <p:nvPr/>
        </p:nvSpPr>
        <p:spPr>
          <a:xfrm>
            <a:off x="2331720" y="4123944"/>
            <a:ext cx="4617720" cy="640080"/>
          </a:xfrm>
          <a:prstGeom prst="rect">
            <a:avLst/>
          </a:prstGeom>
          <a:solidFill>
            <a:srgbClr val="FFFFFF"/>
          </a:solidFill>
          <a:ln/>
        </p:spPr>
      </p:sp>
      <p:sp>
        <p:nvSpPr>
          <p:cNvPr id="25" name="Shape 22"/>
          <p:cNvSpPr/>
          <p:nvPr/>
        </p:nvSpPr>
        <p:spPr>
          <a:xfrm>
            <a:off x="7086600" y="4123944"/>
            <a:ext cx="4572000" cy="640080"/>
          </a:xfrm>
          <a:prstGeom prst="rect">
            <a:avLst/>
          </a:prstGeom>
          <a:solidFill>
            <a:srgbClr val="FFFFFF"/>
          </a:solidFill>
          <a:ln/>
        </p:spPr>
      </p:sp>
      <p:sp>
        <p:nvSpPr>
          <p:cNvPr id="26" name="Text 23"/>
          <p:cNvSpPr txBox="1"/>
          <p:nvPr/>
        </p:nvSpPr>
        <p:spPr>
          <a:xfrm>
            <a:off x="502920" y="412394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SENTENCIAS</a:t>
            </a:r>
            <a:endParaRPr lang="en-US" sz="1050" dirty="0"/>
          </a:p>
        </p:txBody>
      </p:sp>
      <p:sp>
        <p:nvSpPr>
          <p:cNvPr id="27" name="Text 24"/>
          <p:cNvSpPr txBox="1"/>
          <p:nvPr/>
        </p:nvSpPr>
        <p:spPr>
          <a:xfrm>
            <a:off x="2459736" y="412394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T-02 de 1992.</a:t>
            </a:r>
            <a:endParaRPr lang="en-US" sz="1150" dirty="0"/>
          </a:p>
        </p:txBody>
      </p:sp>
      <p:sp>
        <p:nvSpPr>
          <p:cNvPr id="28" name="Text 25"/>
          <p:cNvSpPr txBox="1"/>
          <p:nvPr/>
        </p:nvSpPr>
        <p:spPr>
          <a:xfrm>
            <a:off x="7214616" y="412394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T-240 de 2018 · T-743 de 2013.</a:t>
            </a:r>
            <a:endParaRPr lang="en-US" sz="1150" dirty="0"/>
          </a:p>
        </p:txBody>
      </p:sp>
      <p:sp>
        <p:nvSpPr>
          <p:cNvPr id="29" name="Shape 26"/>
          <p:cNvSpPr/>
          <p:nvPr/>
        </p:nvSpPr>
        <p:spPr>
          <a:xfrm>
            <a:off x="2331720" y="4764024"/>
            <a:ext cx="4617720" cy="640080"/>
          </a:xfrm>
          <a:prstGeom prst="rect">
            <a:avLst/>
          </a:prstGeom>
          <a:solidFill>
            <a:srgbClr val="E6F2EA"/>
          </a:solidFill>
          <a:ln/>
        </p:spPr>
      </p:sp>
      <p:sp>
        <p:nvSpPr>
          <p:cNvPr id="30" name="Shape 27"/>
          <p:cNvSpPr/>
          <p:nvPr/>
        </p:nvSpPr>
        <p:spPr>
          <a:xfrm>
            <a:off x="7086600" y="4764024"/>
            <a:ext cx="4572000" cy="640080"/>
          </a:xfrm>
          <a:prstGeom prst="rect">
            <a:avLst/>
          </a:prstGeom>
          <a:solidFill>
            <a:srgbClr val="E6F2EA"/>
          </a:solidFill>
          <a:ln/>
        </p:spPr>
      </p:sp>
      <p:sp>
        <p:nvSpPr>
          <p:cNvPr id="31" name="Text 28"/>
          <p:cNvSpPr txBox="1"/>
          <p:nvPr/>
        </p:nvSpPr>
        <p:spPr>
          <a:xfrm>
            <a:off x="502920" y="476402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EN NIÑOS</a:t>
            </a:r>
            <a:endParaRPr lang="en-US" sz="1050" dirty="0"/>
          </a:p>
        </p:txBody>
      </p:sp>
      <p:sp>
        <p:nvSpPr>
          <p:cNvPr id="32" name="Text 29"/>
          <p:cNvSpPr txBox="1"/>
          <p:nvPr/>
        </p:nvSpPr>
        <p:spPr>
          <a:xfrm>
            <a:off x="2459736" y="476402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Es fundamental por el art. 44 C.P.: los derechos de los niños son fundamentales.</a:t>
            </a:r>
            <a:endParaRPr lang="en-US" sz="1150" dirty="0"/>
          </a:p>
        </p:txBody>
      </p:sp>
      <p:sp>
        <p:nvSpPr>
          <p:cNvPr id="33" name="Text 30"/>
          <p:cNvSpPr txBox="1"/>
          <p:nvPr/>
        </p:nvSpPr>
        <p:spPr>
          <a:xfrm>
            <a:off x="7214616" y="476402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No aplica la categoría: para ellos ya es fundamental.</a:t>
            </a:r>
            <a:endParaRPr lang="en-US" sz="1150" dirty="0"/>
          </a:p>
        </p:txBody>
      </p:sp>
      <p:sp>
        <p:nvSpPr>
          <p:cNvPr id="34" name="Shape 31"/>
          <p:cNvSpPr/>
          <p:nvPr/>
        </p:nvSpPr>
        <p:spPr>
          <a:xfrm>
            <a:off x="2331720" y="5404104"/>
            <a:ext cx="4617720" cy="640080"/>
          </a:xfrm>
          <a:prstGeom prst="rect">
            <a:avLst/>
          </a:prstGeom>
          <a:solidFill>
            <a:srgbClr val="FFFFFF"/>
          </a:solidFill>
          <a:ln/>
        </p:spPr>
      </p:sp>
      <p:sp>
        <p:nvSpPr>
          <p:cNvPr id="35" name="Shape 32"/>
          <p:cNvSpPr/>
          <p:nvPr/>
        </p:nvSpPr>
        <p:spPr>
          <a:xfrm>
            <a:off x="7086600" y="5404104"/>
            <a:ext cx="4572000" cy="640080"/>
          </a:xfrm>
          <a:prstGeom prst="rect">
            <a:avLst/>
          </a:prstGeom>
          <a:solidFill>
            <a:srgbClr val="FFFFFF"/>
          </a:solidFill>
          <a:ln/>
        </p:spPr>
      </p:sp>
      <p:sp>
        <p:nvSpPr>
          <p:cNvPr id="36" name="Text 33"/>
          <p:cNvSpPr txBox="1"/>
          <p:nvPr/>
        </p:nvSpPr>
        <p:spPr>
          <a:xfrm>
            <a:off x="502920" y="5404104"/>
            <a:ext cx="1783080" cy="640080"/>
          </a:xfrm>
          <a:prstGeom prst="rect">
            <a:avLst/>
          </a:prstGeom>
          <a:noFill/>
          <a:ln/>
        </p:spPr>
        <p:txBody>
          <a:bodyPr wrap="square" lIns="0" tIns="0" rIns="0" bIns="0" rtlCol="0" anchor="ctr"/>
          <a:lstStyle/>
          <a:p>
            <a:pPr indent="0" marL="0">
              <a:buNone/>
            </a:pPr>
            <a:r>
              <a:rPr lang="en-US" sz="1050" b="1" spc="50" kern="0" dirty="0">
                <a:solidFill>
                  <a:srgbClr val="0F8841"/>
                </a:solidFill>
                <a:latin typeface="Calibri" pitchFamily="34" charset="0"/>
                <a:ea typeface="Calibri" pitchFamily="34" charset="-122"/>
                <a:cs typeface="Calibri" pitchFamily="34" charset="-120"/>
              </a:rPr>
              <a:t>EN EDUCACIÓN</a:t>
            </a:r>
            <a:endParaRPr lang="en-US" sz="1050" dirty="0"/>
          </a:p>
        </p:txBody>
      </p:sp>
      <p:sp>
        <p:nvSpPr>
          <p:cNvPr id="37" name="Text 34"/>
          <p:cNvSpPr txBox="1"/>
          <p:nvPr/>
        </p:nvSpPr>
        <p:spPr>
          <a:xfrm>
            <a:off x="2459736" y="5404104"/>
            <a:ext cx="436168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Para niños SIEMPRE es fundamental. El Estado debe garantizarla ya.</a:t>
            </a:r>
            <a:endParaRPr lang="en-US" sz="1150" dirty="0"/>
          </a:p>
        </p:txBody>
      </p:sp>
      <p:sp>
        <p:nvSpPr>
          <p:cNvPr id="38" name="Text 35"/>
          <p:cNvSpPr txBox="1"/>
          <p:nvPr/>
        </p:nvSpPr>
        <p:spPr>
          <a:xfrm>
            <a:off x="7214616" y="5404104"/>
            <a:ext cx="4315968" cy="640080"/>
          </a:xfrm>
          <a:prstGeom prst="rect">
            <a:avLst/>
          </a:prstGeom>
          <a:noFill/>
          <a:ln/>
        </p:spPr>
        <p:txBody>
          <a:bodyPr wrap="square" lIns="0" tIns="0" rIns="0" bIns="0" rtlCol="0" anchor="ctr"/>
          <a:lstStyle/>
          <a:p>
            <a:pPr indent="0" marL="0">
              <a:buNone/>
            </a:pPr>
            <a:r>
              <a:rPr lang="en-US" sz="1150" dirty="0">
                <a:solidFill>
                  <a:srgbClr val="23302A"/>
                </a:solidFill>
                <a:latin typeface="Calibri" pitchFamily="34" charset="0"/>
                <a:ea typeface="Calibri" pitchFamily="34" charset="-122"/>
                <a:cs typeface="Calibri" pitchFamily="34" charset="-120"/>
              </a:rPr>
              <a:t>Para adultos es esencial; se vuelve fundamental si se prueba la vulneración de otros derechos.</a:t>
            </a:r>
            <a:endParaRPr lang="en-US" sz="1150" dirty="0"/>
          </a:p>
        </p:txBody>
      </p:sp>
      <p:sp>
        <p:nvSpPr>
          <p:cNvPr id="39" name="Text 36"/>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40" name="Text 37"/>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3 · LA LLAVE JURÍDICA</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La conexidad: cómo se protege lo que no está escrito</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11155680" cy="1143000"/>
          </a:xfrm>
          <a:prstGeom prst="roundRect">
            <a:avLst>
              <a:gd name="adj" fmla="val 6400"/>
            </a:avLst>
          </a:prstGeom>
          <a:solidFill>
            <a:srgbClr val="E6F2EA"/>
          </a:solidFill>
          <a:ln/>
        </p:spPr>
      </p:sp>
      <p:sp>
        <p:nvSpPr>
          <p:cNvPr id="6" name="Text 3"/>
          <p:cNvSpPr txBox="1"/>
          <p:nvPr/>
        </p:nvSpPr>
        <p:spPr>
          <a:xfrm>
            <a:off x="822960" y="1737360"/>
            <a:ext cx="10515600" cy="1143000"/>
          </a:xfrm>
          <a:prstGeom prst="rect">
            <a:avLst/>
          </a:prstGeom>
          <a:noFill/>
          <a:ln/>
        </p:spPr>
        <p:txBody>
          <a:bodyPr wrap="square" lIns="0" tIns="0" rIns="0" bIns="0" rtlCol="0" anchor="ctr"/>
          <a:lstStyle/>
          <a:p>
            <a:pPr indent="0" marL="0">
              <a:lnSpc>
                <a:spcPts val="2300"/>
              </a:lnSpc>
              <a:buNone/>
            </a:pPr>
            <a:r>
              <a:rPr lang="en-US" sz="1550" i="1" dirty="0">
                <a:solidFill>
                  <a:srgbClr val="084F26"/>
                </a:solidFill>
                <a:latin typeface="Cambria" pitchFamily="34" charset="0"/>
                <a:ea typeface="Cambria" pitchFamily="34" charset="-122"/>
                <a:cs typeface="Cambria" pitchFamily="34" charset="-120"/>
              </a:rPr>
              <a:t>En el derecho colombiano, la conexidad significa que dos derechos, situaciones o normas están relacionados de manera suficientemente directa, de modo que proteger o aplicar uno involucra necesariamente al otro.</a:t>
            </a:r>
            <a:endParaRPr lang="en-US" sz="1550" dirty="0"/>
          </a:p>
        </p:txBody>
      </p:sp>
      <p:sp>
        <p:nvSpPr>
          <p:cNvPr id="7" name="Text 4"/>
          <p:cNvSpPr txBox="1"/>
          <p:nvPr/>
        </p:nvSpPr>
        <p:spPr>
          <a:xfrm>
            <a:off x="502920" y="3108960"/>
            <a:ext cx="7315200" cy="320040"/>
          </a:xfrm>
          <a:prstGeom prst="rect">
            <a:avLst/>
          </a:prstGeom>
          <a:noFill/>
          <a:ln/>
        </p:spPr>
        <p:txBody>
          <a:bodyPr wrap="square" lIns="0" tIns="0" rIns="0" bIns="0" rtlCol="0" anchor="ctr"/>
          <a:lstStyle/>
          <a:p>
            <a:pPr indent="0" marL="0">
              <a:buNone/>
            </a:pPr>
            <a:r>
              <a:rPr lang="en-US" sz="1250" b="1" spc="100" kern="0" dirty="0">
                <a:solidFill>
                  <a:srgbClr val="0F8841"/>
                </a:solidFill>
                <a:latin typeface="Calibri" pitchFamily="34" charset="0"/>
                <a:ea typeface="Calibri" pitchFamily="34" charset="-122"/>
                <a:cs typeface="Calibri" pitchFamily="34" charset="-120"/>
              </a:rPr>
              <a:t>En educación se traduce en un triángulo inseparable</a:t>
            </a:r>
            <a:endParaRPr lang="en-US" sz="1250" dirty="0"/>
          </a:p>
        </p:txBody>
      </p:sp>
      <p:sp>
        <p:nvSpPr>
          <p:cNvPr id="8" name="Shape 5"/>
          <p:cNvSpPr/>
          <p:nvPr/>
        </p:nvSpPr>
        <p:spPr>
          <a:xfrm>
            <a:off x="502920" y="3520440"/>
            <a:ext cx="3566160" cy="2240280"/>
          </a:xfrm>
          <a:prstGeom prst="roundRect">
            <a:avLst>
              <a:gd name="adj" fmla="val 4082"/>
            </a:avLst>
          </a:prstGeom>
          <a:solidFill>
            <a:srgbClr val="084F26"/>
          </a:solidFill>
          <a:ln/>
        </p:spPr>
      </p:sp>
      <p:sp>
        <p:nvSpPr>
          <p:cNvPr id="9" name="Shape 6"/>
          <p:cNvSpPr/>
          <p:nvPr/>
        </p:nvSpPr>
        <p:spPr>
          <a:xfrm>
            <a:off x="758952" y="3749040"/>
            <a:ext cx="502920" cy="502920"/>
          </a:xfrm>
          <a:prstGeom prst="ellipse">
            <a:avLst/>
          </a:prstGeom>
          <a:solidFill>
            <a:srgbClr val="FFFFFF"/>
          </a:solidFill>
          <a:ln/>
        </p:spPr>
      </p:sp>
      <p:sp>
        <p:nvSpPr>
          <p:cNvPr id="10" name="Text 7"/>
          <p:cNvSpPr txBox="1"/>
          <p:nvPr/>
        </p:nvSpPr>
        <p:spPr>
          <a:xfrm>
            <a:off x="758952" y="3749040"/>
            <a:ext cx="502920" cy="502920"/>
          </a:xfrm>
          <a:prstGeom prst="rect">
            <a:avLst/>
          </a:prstGeom>
          <a:noFill/>
          <a:ln/>
        </p:spPr>
        <p:txBody>
          <a:bodyPr wrap="square" lIns="0" tIns="0" rIns="0" bIns="0" rtlCol="0" anchor="ctr"/>
          <a:lstStyle/>
          <a:p>
            <a:pPr algn="ctr" indent="0" marL="0">
              <a:buNone/>
            </a:pPr>
            <a:r>
              <a:rPr lang="en-US" sz="1700" b="1" dirty="0">
                <a:solidFill>
                  <a:srgbClr val="084F26"/>
                </a:solidFill>
                <a:latin typeface="Cambria" pitchFamily="34" charset="0"/>
                <a:ea typeface="Cambria" pitchFamily="34" charset="-122"/>
                <a:cs typeface="Cambria" pitchFamily="34" charset="-120"/>
              </a:rPr>
              <a:t>A</a:t>
            </a:r>
            <a:endParaRPr lang="en-US" sz="1700" dirty="0"/>
          </a:p>
        </p:txBody>
      </p:sp>
      <p:sp>
        <p:nvSpPr>
          <p:cNvPr id="11" name="Text 8"/>
          <p:cNvSpPr txBox="1"/>
          <p:nvPr/>
        </p:nvSpPr>
        <p:spPr>
          <a:xfrm>
            <a:off x="758952" y="4370832"/>
            <a:ext cx="3063240" cy="502920"/>
          </a:xfrm>
          <a:prstGeom prst="rect">
            <a:avLst/>
          </a:prstGeom>
          <a:noFill/>
          <a:ln/>
        </p:spPr>
        <p:txBody>
          <a:bodyPr wrap="square" lIns="0" tIns="0" rIns="0" bIns="0" rtlCol="0" anchor="t"/>
          <a:lstStyle/>
          <a:p>
            <a:pPr indent="0" marL="0">
              <a:buNone/>
            </a:pPr>
            <a:r>
              <a:rPr lang="en-US" sz="1500" b="1" dirty="0">
                <a:solidFill>
                  <a:srgbClr val="FFFFFF"/>
                </a:solidFill>
                <a:latin typeface="Cambria" pitchFamily="34" charset="0"/>
                <a:ea typeface="Cambria" pitchFamily="34" charset="-122"/>
                <a:cs typeface="Cambria" pitchFamily="34" charset="-120"/>
              </a:rPr>
              <a:t>El derecho a la educación</a:t>
            </a:r>
            <a:endParaRPr lang="en-US" sz="1500" dirty="0"/>
          </a:p>
        </p:txBody>
      </p:sp>
      <p:sp>
        <p:nvSpPr>
          <p:cNvPr id="12" name="Text 9"/>
          <p:cNvSpPr txBox="1"/>
          <p:nvPr/>
        </p:nvSpPr>
        <p:spPr>
          <a:xfrm>
            <a:off x="758952" y="4892040"/>
            <a:ext cx="3063240" cy="777240"/>
          </a:xfrm>
          <a:prstGeom prst="rect">
            <a:avLst/>
          </a:prstGeom>
          <a:noFill/>
          <a:ln/>
        </p:spPr>
        <p:txBody>
          <a:bodyPr wrap="square" lIns="0" tIns="0" rIns="0" bIns="0" rtlCol="0" anchor="t"/>
          <a:lstStyle/>
          <a:p>
            <a:pPr indent="0" marL="0">
              <a:lnSpc>
                <a:spcPts val="1500"/>
              </a:lnSpc>
              <a:buNone/>
            </a:pPr>
            <a:r>
              <a:rPr lang="en-US" sz="1150" dirty="0">
                <a:solidFill>
                  <a:srgbClr val="C3E0CE"/>
                </a:solidFill>
                <a:latin typeface="Calibri" pitchFamily="34" charset="0"/>
                <a:ea typeface="Calibri" pitchFamily="34" charset="-122"/>
                <a:cs typeface="Calibri" pitchFamily="34" charset="-120"/>
              </a:rPr>
              <a:t>Reconocido en el artículo 67 de la Constitución como derecho de la persona y servicio público con función social.</a:t>
            </a:r>
            <a:endParaRPr lang="en-US" sz="1150" dirty="0"/>
          </a:p>
        </p:txBody>
      </p:sp>
      <p:sp>
        <p:nvSpPr>
          <p:cNvPr id="13" name="Shape 10"/>
          <p:cNvSpPr/>
          <p:nvPr/>
        </p:nvSpPr>
        <p:spPr>
          <a:xfrm>
            <a:off x="4297680" y="3520440"/>
            <a:ext cx="3566160" cy="2240280"/>
          </a:xfrm>
          <a:prstGeom prst="roundRect">
            <a:avLst>
              <a:gd name="adj" fmla="val 4082"/>
            </a:avLst>
          </a:prstGeom>
          <a:solidFill>
            <a:srgbClr val="084F26"/>
          </a:solidFill>
          <a:ln/>
        </p:spPr>
      </p:sp>
      <p:sp>
        <p:nvSpPr>
          <p:cNvPr id="14" name="Shape 11"/>
          <p:cNvSpPr/>
          <p:nvPr/>
        </p:nvSpPr>
        <p:spPr>
          <a:xfrm>
            <a:off x="4553712" y="3749040"/>
            <a:ext cx="502920" cy="502920"/>
          </a:xfrm>
          <a:prstGeom prst="ellipse">
            <a:avLst/>
          </a:prstGeom>
          <a:solidFill>
            <a:srgbClr val="FFFFFF"/>
          </a:solidFill>
          <a:ln/>
        </p:spPr>
      </p:sp>
      <p:sp>
        <p:nvSpPr>
          <p:cNvPr id="15" name="Text 12"/>
          <p:cNvSpPr txBox="1"/>
          <p:nvPr/>
        </p:nvSpPr>
        <p:spPr>
          <a:xfrm>
            <a:off x="4553712" y="3749040"/>
            <a:ext cx="502920" cy="502920"/>
          </a:xfrm>
          <a:prstGeom prst="rect">
            <a:avLst/>
          </a:prstGeom>
          <a:noFill/>
          <a:ln/>
        </p:spPr>
        <p:txBody>
          <a:bodyPr wrap="square" lIns="0" tIns="0" rIns="0" bIns="0" rtlCol="0" anchor="ctr"/>
          <a:lstStyle/>
          <a:p>
            <a:pPr algn="ctr" indent="0" marL="0">
              <a:buNone/>
            </a:pPr>
            <a:r>
              <a:rPr lang="en-US" sz="1700" b="1" dirty="0">
                <a:solidFill>
                  <a:srgbClr val="084F26"/>
                </a:solidFill>
                <a:latin typeface="Cambria" pitchFamily="34" charset="0"/>
                <a:ea typeface="Cambria" pitchFamily="34" charset="-122"/>
                <a:cs typeface="Cambria" pitchFamily="34" charset="-120"/>
              </a:rPr>
              <a:t>B</a:t>
            </a:r>
            <a:endParaRPr lang="en-US" sz="1700" dirty="0"/>
          </a:p>
        </p:txBody>
      </p:sp>
      <p:sp>
        <p:nvSpPr>
          <p:cNvPr id="16" name="Text 13"/>
          <p:cNvSpPr txBox="1"/>
          <p:nvPr/>
        </p:nvSpPr>
        <p:spPr>
          <a:xfrm>
            <a:off x="4553712" y="4370832"/>
            <a:ext cx="3063240" cy="502920"/>
          </a:xfrm>
          <a:prstGeom prst="rect">
            <a:avLst/>
          </a:prstGeom>
          <a:noFill/>
          <a:ln/>
        </p:spPr>
        <p:txBody>
          <a:bodyPr wrap="square" lIns="0" tIns="0" rIns="0" bIns="0" rtlCol="0" anchor="t"/>
          <a:lstStyle/>
          <a:p>
            <a:pPr indent="0" marL="0">
              <a:buNone/>
            </a:pPr>
            <a:r>
              <a:rPr lang="en-US" sz="1500" b="1" dirty="0">
                <a:solidFill>
                  <a:srgbClr val="FFFFFF"/>
                </a:solidFill>
                <a:latin typeface="Cambria" pitchFamily="34" charset="0"/>
                <a:ea typeface="Cambria" pitchFamily="34" charset="-122"/>
                <a:cs typeface="Cambria" pitchFamily="34" charset="-120"/>
              </a:rPr>
              <a:t>Los derechos de los estudiantes</a:t>
            </a:r>
            <a:endParaRPr lang="en-US" sz="1500" dirty="0"/>
          </a:p>
        </p:txBody>
      </p:sp>
      <p:sp>
        <p:nvSpPr>
          <p:cNvPr id="17" name="Text 14"/>
          <p:cNvSpPr txBox="1"/>
          <p:nvPr/>
        </p:nvSpPr>
        <p:spPr>
          <a:xfrm>
            <a:off x="4553712" y="4892040"/>
            <a:ext cx="3063240" cy="777240"/>
          </a:xfrm>
          <a:prstGeom prst="rect">
            <a:avLst/>
          </a:prstGeom>
          <a:noFill/>
          <a:ln/>
        </p:spPr>
        <p:txBody>
          <a:bodyPr wrap="square" lIns="0" tIns="0" rIns="0" bIns="0" rtlCol="0" anchor="t"/>
          <a:lstStyle/>
          <a:p>
            <a:pPr indent="0" marL="0">
              <a:lnSpc>
                <a:spcPts val="1500"/>
              </a:lnSpc>
              <a:buNone/>
            </a:pPr>
            <a:r>
              <a:rPr lang="en-US" sz="1150" dirty="0">
                <a:solidFill>
                  <a:srgbClr val="C3E0CE"/>
                </a:solidFill>
                <a:latin typeface="Calibri" pitchFamily="34" charset="0"/>
                <a:ea typeface="Calibri" pitchFamily="34" charset="-122"/>
                <a:cs typeface="Calibri" pitchFamily="34" charset="-120"/>
              </a:rPr>
              <a:t>Acceso, permanencia, calidad y continuidad del servicio educativo.</a:t>
            </a:r>
            <a:endParaRPr lang="en-US" sz="1150" dirty="0"/>
          </a:p>
        </p:txBody>
      </p:sp>
      <p:sp>
        <p:nvSpPr>
          <p:cNvPr id="18" name="Shape 15"/>
          <p:cNvSpPr/>
          <p:nvPr/>
        </p:nvSpPr>
        <p:spPr>
          <a:xfrm>
            <a:off x="8092440" y="3520440"/>
            <a:ext cx="3566160" cy="2240280"/>
          </a:xfrm>
          <a:prstGeom prst="roundRect">
            <a:avLst>
              <a:gd name="adj" fmla="val 4082"/>
            </a:avLst>
          </a:prstGeom>
          <a:solidFill>
            <a:srgbClr val="0F8841"/>
          </a:solidFill>
          <a:ln/>
        </p:spPr>
      </p:sp>
      <p:sp>
        <p:nvSpPr>
          <p:cNvPr id="19" name="Shape 16"/>
          <p:cNvSpPr/>
          <p:nvPr/>
        </p:nvSpPr>
        <p:spPr>
          <a:xfrm>
            <a:off x="8348472" y="3749040"/>
            <a:ext cx="502920" cy="502920"/>
          </a:xfrm>
          <a:prstGeom prst="ellipse">
            <a:avLst/>
          </a:prstGeom>
          <a:solidFill>
            <a:srgbClr val="FFFFFF"/>
          </a:solidFill>
          <a:ln/>
        </p:spPr>
      </p:sp>
      <p:sp>
        <p:nvSpPr>
          <p:cNvPr id="20" name="Text 17"/>
          <p:cNvSpPr txBox="1"/>
          <p:nvPr/>
        </p:nvSpPr>
        <p:spPr>
          <a:xfrm>
            <a:off x="8348472" y="3749040"/>
            <a:ext cx="502920" cy="502920"/>
          </a:xfrm>
          <a:prstGeom prst="rect">
            <a:avLst/>
          </a:prstGeom>
          <a:noFill/>
          <a:ln/>
        </p:spPr>
        <p:txBody>
          <a:bodyPr wrap="square" lIns="0" tIns="0" rIns="0" bIns="0" rtlCol="0" anchor="ctr"/>
          <a:lstStyle/>
          <a:p>
            <a:pPr algn="ctr" indent="0" marL="0">
              <a:buNone/>
            </a:pPr>
            <a:r>
              <a:rPr lang="en-US" sz="1700" b="1" dirty="0">
                <a:solidFill>
                  <a:srgbClr val="0F8841"/>
                </a:solidFill>
                <a:latin typeface="Cambria" pitchFamily="34" charset="0"/>
                <a:ea typeface="Cambria" pitchFamily="34" charset="-122"/>
                <a:cs typeface="Cambria" pitchFamily="34" charset="-120"/>
              </a:rPr>
              <a:t>C</a:t>
            </a:r>
            <a:endParaRPr lang="en-US" sz="1700" dirty="0"/>
          </a:p>
        </p:txBody>
      </p:sp>
      <p:sp>
        <p:nvSpPr>
          <p:cNvPr id="21" name="Text 18"/>
          <p:cNvSpPr txBox="1"/>
          <p:nvPr/>
        </p:nvSpPr>
        <p:spPr>
          <a:xfrm>
            <a:off x="8348472" y="4370832"/>
            <a:ext cx="3063240" cy="502920"/>
          </a:xfrm>
          <a:prstGeom prst="rect">
            <a:avLst/>
          </a:prstGeom>
          <a:noFill/>
          <a:ln/>
        </p:spPr>
        <p:txBody>
          <a:bodyPr wrap="square" lIns="0" tIns="0" rIns="0" bIns="0" rtlCol="0" anchor="t"/>
          <a:lstStyle/>
          <a:p>
            <a:pPr indent="0" marL="0">
              <a:buNone/>
            </a:pPr>
            <a:r>
              <a:rPr lang="en-US" sz="1500" b="1" dirty="0">
                <a:solidFill>
                  <a:srgbClr val="FFFFFF"/>
                </a:solidFill>
                <a:latin typeface="Cambria" pitchFamily="34" charset="0"/>
                <a:ea typeface="Cambria" pitchFamily="34" charset="-122"/>
                <a:cs typeface="Cambria" pitchFamily="34" charset="-120"/>
              </a:rPr>
              <a:t>Las condiciones del docente</a:t>
            </a:r>
            <a:endParaRPr lang="en-US" sz="1500" dirty="0"/>
          </a:p>
        </p:txBody>
      </p:sp>
      <p:sp>
        <p:nvSpPr>
          <p:cNvPr id="22" name="Text 19"/>
          <p:cNvSpPr txBox="1"/>
          <p:nvPr/>
        </p:nvSpPr>
        <p:spPr>
          <a:xfrm>
            <a:off x="8348472" y="4892040"/>
            <a:ext cx="3063240" cy="777240"/>
          </a:xfrm>
          <a:prstGeom prst="rect">
            <a:avLst/>
          </a:prstGeom>
          <a:noFill/>
          <a:ln/>
        </p:spPr>
        <p:txBody>
          <a:bodyPr wrap="square" lIns="0" tIns="0" rIns="0" bIns="0" rtlCol="0" anchor="t"/>
          <a:lstStyle/>
          <a:p>
            <a:pPr indent="0" marL="0">
              <a:lnSpc>
                <a:spcPts val="1500"/>
              </a:lnSpc>
              <a:buNone/>
            </a:pPr>
            <a:r>
              <a:rPr lang="en-US" sz="1150" dirty="0">
                <a:solidFill>
                  <a:srgbClr val="C3E0CE"/>
                </a:solidFill>
                <a:latin typeface="Calibri" pitchFamily="34" charset="0"/>
                <a:ea typeface="Calibri" pitchFamily="34" charset="-122"/>
                <a:cs typeface="Calibri" pitchFamily="34" charset="-120"/>
              </a:rPr>
              <a:t>Las condiciones en que los maestros y maestras prestan el servicio: salario, salud, estabilidad, garantías sindicales.</a:t>
            </a:r>
            <a:endParaRPr lang="en-US" sz="1150" dirty="0"/>
          </a:p>
        </p:txBody>
      </p:sp>
      <p:sp>
        <p:nvSpPr>
          <p:cNvPr id="23" name="Text 20"/>
          <p:cNvSpPr txBox="1"/>
          <p:nvPr/>
        </p:nvSpPr>
        <p:spPr>
          <a:xfrm>
            <a:off x="502920" y="5943600"/>
            <a:ext cx="11155680" cy="365760"/>
          </a:xfrm>
          <a:prstGeom prst="rect">
            <a:avLst/>
          </a:prstGeom>
          <a:noFill/>
          <a:ln/>
        </p:spPr>
        <p:txBody>
          <a:bodyPr wrap="square" lIns="0" tIns="0" rIns="0" bIns="0" rtlCol="0" anchor="ctr"/>
          <a:lstStyle/>
          <a:p>
            <a:pPr indent="0" marL="0">
              <a:buNone/>
            </a:pPr>
            <a:r>
              <a:rPr lang="en-US" sz="1350" b="1" i="1" dirty="0">
                <a:solidFill>
                  <a:srgbClr val="084F26"/>
                </a:solidFill>
                <a:latin typeface="Calibri" pitchFamily="34" charset="0"/>
                <a:ea typeface="Calibri" pitchFamily="34" charset="-122"/>
                <a:cs typeface="Calibri" pitchFamily="34" charset="-120"/>
              </a:rPr>
              <a:t>Si se golpean las condiciones del docente, se golpea el derecho a la educación. Esa es la conexidad, y también nuestro principal argumento jurídico.</a:t>
            </a:r>
            <a:endParaRPr lang="en-US" sz="1350" dirty="0"/>
          </a:p>
        </p:txBody>
      </p:sp>
      <p:sp>
        <p:nvSpPr>
          <p:cNvPr id="24" name="Text 21"/>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25" name="Text 22"/>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4 · EL CORAZÓN DEL PROYECTO</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Antes y después del PL 074: cuatro cambios</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532120" cy="457200"/>
          </a:xfrm>
          <a:prstGeom prst="rect">
            <a:avLst/>
          </a:prstGeom>
          <a:solidFill>
            <a:srgbClr val="0F8841"/>
          </a:solidFill>
          <a:ln/>
        </p:spPr>
      </p:sp>
      <p:sp>
        <p:nvSpPr>
          <p:cNvPr id="6" name="Shape 3"/>
          <p:cNvSpPr/>
          <p:nvPr/>
        </p:nvSpPr>
        <p:spPr>
          <a:xfrm>
            <a:off x="6309360" y="1737360"/>
            <a:ext cx="5349240" cy="457200"/>
          </a:xfrm>
          <a:prstGeom prst="rect">
            <a:avLst/>
          </a:prstGeom>
          <a:solidFill>
            <a:srgbClr val="C8811A"/>
          </a:solidFill>
          <a:ln/>
        </p:spPr>
      </p:sp>
      <p:sp>
        <p:nvSpPr>
          <p:cNvPr id="7" name="Text 4"/>
          <p:cNvSpPr txBox="1"/>
          <p:nvPr/>
        </p:nvSpPr>
        <p:spPr>
          <a:xfrm>
            <a:off x="502920" y="1737360"/>
            <a:ext cx="5532120" cy="457200"/>
          </a:xfrm>
          <a:prstGeom prst="rect">
            <a:avLst/>
          </a:prstGeom>
          <a:noFill/>
          <a:ln/>
        </p:spPr>
        <p:txBody>
          <a:bodyPr wrap="square" lIns="0" tIns="0" rIns="0" bIns="0" rtlCol="0" anchor="ctr"/>
          <a:lstStyle/>
          <a:p>
            <a:pPr algn="ctr" indent="0" marL="0">
              <a:buNone/>
            </a:pPr>
            <a:r>
              <a:rPr lang="en-US" sz="1300" b="1" spc="150" kern="0" dirty="0">
                <a:solidFill>
                  <a:srgbClr val="FFFFFF"/>
                </a:solidFill>
                <a:latin typeface="Calibri" pitchFamily="34" charset="0"/>
                <a:ea typeface="Calibri" pitchFamily="34" charset="-122"/>
                <a:cs typeface="Calibri" pitchFamily="34" charset="-120"/>
              </a:rPr>
              <a:t>SITUACIÓN ACTUAL</a:t>
            </a:r>
            <a:endParaRPr lang="en-US" sz="1300" dirty="0"/>
          </a:p>
        </p:txBody>
      </p:sp>
      <p:sp>
        <p:nvSpPr>
          <p:cNvPr id="8" name="Text 5"/>
          <p:cNvSpPr txBox="1"/>
          <p:nvPr/>
        </p:nvSpPr>
        <p:spPr>
          <a:xfrm>
            <a:off x="6309360" y="1737360"/>
            <a:ext cx="5349240" cy="457200"/>
          </a:xfrm>
          <a:prstGeom prst="rect">
            <a:avLst/>
          </a:prstGeom>
          <a:noFill/>
          <a:ln/>
        </p:spPr>
        <p:txBody>
          <a:bodyPr wrap="square" lIns="0" tIns="0" rIns="0" bIns="0" rtlCol="0" anchor="ctr"/>
          <a:lstStyle/>
          <a:p>
            <a:pPr algn="ctr" indent="0" marL="0">
              <a:buNone/>
            </a:pPr>
            <a:r>
              <a:rPr lang="en-US" sz="1300" b="1" spc="150" kern="0" dirty="0">
                <a:solidFill>
                  <a:srgbClr val="FFFFFF"/>
                </a:solidFill>
                <a:latin typeface="Calibri" pitchFamily="34" charset="0"/>
                <a:ea typeface="Calibri" pitchFamily="34" charset="-122"/>
                <a:cs typeface="Calibri" pitchFamily="34" charset="-120"/>
              </a:rPr>
              <a:t>SI SE APRUEBA EL PL 074</a:t>
            </a:r>
            <a:endParaRPr lang="en-US" sz="1300" dirty="0"/>
          </a:p>
        </p:txBody>
      </p:sp>
      <p:sp>
        <p:nvSpPr>
          <p:cNvPr id="9" name="Shape 6"/>
          <p:cNvSpPr/>
          <p:nvPr/>
        </p:nvSpPr>
        <p:spPr>
          <a:xfrm>
            <a:off x="502920" y="2304288"/>
            <a:ext cx="5532120" cy="841248"/>
          </a:xfrm>
          <a:prstGeom prst="roundRect">
            <a:avLst>
              <a:gd name="adj" fmla="val 7609"/>
            </a:avLst>
          </a:prstGeom>
          <a:solidFill>
            <a:srgbClr val="E6F2EA"/>
          </a:solidFill>
          <a:ln/>
        </p:spPr>
      </p:sp>
      <p:sp>
        <p:nvSpPr>
          <p:cNvPr id="10" name="Shape 7"/>
          <p:cNvSpPr/>
          <p:nvPr/>
        </p:nvSpPr>
        <p:spPr>
          <a:xfrm>
            <a:off x="6309360" y="2304288"/>
            <a:ext cx="5349240" cy="841248"/>
          </a:xfrm>
          <a:prstGeom prst="roundRect">
            <a:avLst>
              <a:gd name="adj" fmla="val 7609"/>
            </a:avLst>
          </a:prstGeom>
          <a:solidFill>
            <a:srgbClr val="FBF1DF"/>
          </a:solidFill>
          <a:ln/>
        </p:spPr>
      </p:sp>
      <p:sp>
        <p:nvSpPr>
          <p:cNvPr id="11" name="Text 8"/>
          <p:cNvSpPr txBox="1"/>
          <p:nvPr/>
        </p:nvSpPr>
        <p:spPr>
          <a:xfrm>
            <a:off x="777240" y="2304288"/>
            <a:ext cx="5029200" cy="841248"/>
          </a:xfrm>
          <a:prstGeom prst="rect">
            <a:avLst/>
          </a:prstGeom>
          <a:noFill/>
          <a:ln/>
        </p:spPr>
        <p:txBody>
          <a:bodyPr wrap="square" lIns="0" tIns="0" rIns="0" bIns="0" rtlCol="0" anchor="ctr"/>
          <a:lstStyle/>
          <a:p>
            <a:pPr indent="0" marL="0">
              <a:buNone/>
            </a:pPr>
            <a:r>
              <a:rPr lang="en-US" sz="1350" b="1" dirty="0">
                <a:solidFill>
                  <a:srgbClr val="084F26"/>
                </a:solidFill>
                <a:latin typeface="Calibri" pitchFamily="34" charset="0"/>
                <a:ea typeface="Calibri" pitchFamily="34" charset="-122"/>
                <a:cs typeface="Calibri" pitchFamily="34" charset="-120"/>
              </a:rPr>
              <a:t>Derecho a la huelga garantizado</a:t>
            </a:r>
            <a:endParaRPr lang="en-US" sz="1350" dirty="0"/>
          </a:p>
        </p:txBody>
      </p:sp>
      <p:sp>
        <p:nvSpPr>
          <p:cNvPr id="12" name="Text 9"/>
          <p:cNvSpPr txBox="1"/>
          <p:nvPr/>
        </p:nvSpPr>
        <p:spPr>
          <a:xfrm>
            <a:off x="6583680" y="2304288"/>
            <a:ext cx="4846320" cy="841248"/>
          </a:xfrm>
          <a:prstGeom prst="rect">
            <a:avLst/>
          </a:prstGeom>
          <a:noFill/>
          <a:ln/>
        </p:spPr>
        <p:txBody>
          <a:bodyPr wrap="square" lIns="0" tIns="0" rIns="0" bIns="0" rtlCol="0" anchor="ctr"/>
          <a:lstStyle/>
          <a:p>
            <a:pPr indent="0" marL="0">
              <a:buNone/>
            </a:pPr>
            <a:r>
              <a:rPr lang="en-US" sz="1350" b="1" dirty="0">
                <a:solidFill>
                  <a:srgbClr val="7A4E0C"/>
                </a:solidFill>
                <a:latin typeface="Calibri" pitchFamily="34" charset="0"/>
                <a:ea typeface="Calibri" pitchFamily="34" charset="-122"/>
                <a:cs typeface="Calibri" pitchFamily="34" charset="-120"/>
              </a:rPr>
              <a:t>Restricción de la huelga por la vía del artículo 430 del Código Sustantivo del Trabajo</a:t>
            </a:r>
            <a:endParaRPr lang="en-US" sz="1350" dirty="0"/>
          </a:p>
        </p:txBody>
      </p:sp>
      <p:sp>
        <p:nvSpPr>
          <p:cNvPr id="13" name="Shape 10"/>
          <p:cNvSpPr/>
          <p:nvPr/>
        </p:nvSpPr>
        <p:spPr>
          <a:xfrm>
            <a:off x="6062472" y="2606040"/>
            <a:ext cx="219456" cy="237744"/>
          </a:xfrm>
          <a:prstGeom prst="rightArrow">
            <a:avLst/>
          </a:prstGeom>
          <a:solidFill>
            <a:srgbClr val="5C6B62"/>
          </a:solidFill>
          <a:ln/>
        </p:spPr>
      </p:sp>
      <p:sp>
        <p:nvSpPr>
          <p:cNvPr id="14" name="Shape 11"/>
          <p:cNvSpPr/>
          <p:nvPr/>
        </p:nvSpPr>
        <p:spPr>
          <a:xfrm>
            <a:off x="502920" y="3246120"/>
            <a:ext cx="5532120" cy="841248"/>
          </a:xfrm>
          <a:prstGeom prst="roundRect">
            <a:avLst>
              <a:gd name="adj" fmla="val 7609"/>
            </a:avLst>
          </a:prstGeom>
          <a:solidFill>
            <a:srgbClr val="E6F2EA"/>
          </a:solidFill>
          <a:ln/>
        </p:spPr>
      </p:sp>
      <p:sp>
        <p:nvSpPr>
          <p:cNvPr id="15" name="Shape 12"/>
          <p:cNvSpPr/>
          <p:nvPr/>
        </p:nvSpPr>
        <p:spPr>
          <a:xfrm>
            <a:off x="6309360" y="3246120"/>
            <a:ext cx="5349240" cy="841248"/>
          </a:xfrm>
          <a:prstGeom prst="roundRect">
            <a:avLst>
              <a:gd name="adj" fmla="val 7609"/>
            </a:avLst>
          </a:prstGeom>
          <a:solidFill>
            <a:srgbClr val="FBF1DF"/>
          </a:solidFill>
          <a:ln/>
        </p:spPr>
      </p:sp>
      <p:sp>
        <p:nvSpPr>
          <p:cNvPr id="16" name="Text 13"/>
          <p:cNvSpPr txBox="1"/>
          <p:nvPr/>
        </p:nvSpPr>
        <p:spPr>
          <a:xfrm>
            <a:off x="777240" y="3246120"/>
            <a:ext cx="5029200" cy="841248"/>
          </a:xfrm>
          <a:prstGeom prst="rect">
            <a:avLst/>
          </a:prstGeom>
          <a:noFill/>
          <a:ln/>
        </p:spPr>
        <p:txBody>
          <a:bodyPr wrap="square" lIns="0" tIns="0" rIns="0" bIns="0" rtlCol="0" anchor="ctr"/>
          <a:lstStyle/>
          <a:p>
            <a:pPr indent="0" marL="0">
              <a:buNone/>
            </a:pPr>
            <a:r>
              <a:rPr lang="en-US" sz="1350" b="1" dirty="0">
                <a:solidFill>
                  <a:srgbClr val="084F26"/>
                </a:solidFill>
                <a:latin typeface="Calibri" pitchFamily="34" charset="0"/>
                <a:ea typeface="Calibri" pitchFamily="34" charset="-122"/>
                <a:cs typeface="Calibri" pitchFamily="34" charset="-120"/>
              </a:rPr>
              <a:t>Sin evaluación obligatoria para el Decreto 2277</a:t>
            </a:r>
            <a:endParaRPr lang="en-US" sz="1350" dirty="0"/>
          </a:p>
        </p:txBody>
      </p:sp>
      <p:sp>
        <p:nvSpPr>
          <p:cNvPr id="17" name="Text 14"/>
          <p:cNvSpPr txBox="1"/>
          <p:nvPr/>
        </p:nvSpPr>
        <p:spPr>
          <a:xfrm>
            <a:off x="6583680" y="3246120"/>
            <a:ext cx="4846320" cy="841248"/>
          </a:xfrm>
          <a:prstGeom prst="rect">
            <a:avLst/>
          </a:prstGeom>
          <a:noFill/>
          <a:ln/>
        </p:spPr>
        <p:txBody>
          <a:bodyPr wrap="square" lIns="0" tIns="0" rIns="0" bIns="0" rtlCol="0" anchor="ctr"/>
          <a:lstStyle/>
          <a:p>
            <a:pPr indent="0" marL="0">
              <a:buNone/>
            </a:pPr>
            <a:r>
              <a:rPr lang="en-US" sz="1350" b="1" dirty="0">
                <a:solidFill>
                  <a:srgbClr val="7A4E0C"/>
                </a:solidFill>
                <a:latin typeface="Calibri" pitchFamily="34" charset="0"/>
                <a:ea typeface="Calibri" pitchFamily="34" charset="-122"/>
                <a:cs typeface="Calibri" pitchFamily="34" charset="-120"/>
              </a:rPr>
              <a:t>Evaluación obligatoria para los Decretos 1278 y 2277</a:t>
            </a:r>
            <a:endParaRPr lang="en-US" sz="1350" dirty="0"/>
          </a:p>
        </p:txBody>
      </p:sp>
      <p:sp>
        <p:nvSpPr>
          <p:cNvPr id="18" name="Shape 15"/>
          <p:cNvSpPr/>
          <p:nvPr/>
        </p:nvSpPr>
        <p:spPr>
          <a:xfrm>
            <a:off x="6062472" y="3547872"/>
            <a:ext cx="219456" cy="237744"/>
          </a:xfrm>
          <a:prstGeom prst="rightArrow">
            <a:avLst/>
          </a:prstGeom>
          <a:solidFill>
            <a:srgbClr val="5C6B62"/>
          </a:solidFill>
          <a:ln/>
        </p:spPr>
      </p:sp>
      <p:sp>
        <p:nvSpPr>
          <p:cNvPr id="19" name="Shape 16"/>
          <p:cNvSpPr/>
          <p:nvPr/>
        </p:nvSpPr>
        <p:spPr>
          <a:xfrm>
            <a:off x="502920" y="4187952"/>
            <a:ext cx="5532120" cy="841248"/>
          </a:xfrm>
          <a:prstGeom prst="roundRect">
            <a:avLst>
              <a:gd name="adj" fmla="val 7609"/>
            </a:avLst>
          </a:prstGeom>
          <a:solidFill>
            <a:srgbClr val="E6F2EA"/>
          </a:solidFill>
          <a:ln/>
        </p:spPr>
      </p:sp>
      <p:sp>
        <p:nvSpPr>
          <p:cNvPr id="20" name="Shape 17"/>
          <p:cNvSpPr/>
          <p:nvPr/>
        </p:nvSpPr>
        <p:spPr>
          <a:xfrm>
            <a:off x="6309360" y="4187952"/>
            <a:ext cx="5349240" cy="841248"/>
          </a:xfrm>
          <a:prstGeom prst="roundRect">
            <a:avLst>
              <a:gd name="adj" fmla="val 7609"/>
            </a:avLst>
          </a:prstGeom>
          <a:solidFill>
            <a:srgbClr val="FBF1DF"/>
          </a:solidFill>
          <a:ln/>
        </p:spPr>
      </p:sp>
      <p:sp>
        <p:nvSpPr>
          <p:cNvPr id="21" name="Text 18"/>
          <p:cNvSpPr txBox="1"/>
          <p:nvPr/>
        </p:nvSpPr>
        <p:spPr>
          <a:xfrm>
            <a:off x="777240" y="4187952"/>
            <a:ext cx="5029200" cy="841248"/>
          </a:xfrm>
          <a:prstGeom prst="rect">
            <a:avLst/>
          </a:prstGeom>
          <a:noFill/>
          <a:ln/>
        </p:spPr>
        <p:txBody>
          <a:bodyPr wrap="square" lIns="0" tIns="0" rIns="0" bIns="0" rtlCol="0" anchor="ctr"/>
          <a:lstStyle/>
          <a:p>
            <a:pPr indent="0" marL="0">
              <a:buNone/>
            </a:pPr>
            <a:r>
              <a:rPr lang="en-US" sz="1350" b="1" dirty="0">
                <a:solidFill>
                  <a:srgbClr val="084F26"/>
                </a:solidFill>
                <a:latin typeface="Calibri" pitchFamily="34" charset="0"/>
                <a:ea typeface="Calibri" pitchFamily="34" charset="-122"/>
                <a:cs typeface="Calibri" pitchFamily="34" charset="-120"/>
              </a:rPr>
              <a:t>Los días de paro se podían reponer</a:t>
            </a:r>
            <a:endParaRPr lang="en-US" sz="1350" dirty="0"/>
          </a:p>
        </p:txBody>
      </p:sp>
      <p:sp>
        <p:nvSpPr>
          <p:cNvPr id="22" name="Text 19"/>
          <p:cNvSpPr txBox="1"/>
          <p:nvPr/>
        </p:nvSpPr>
        <p:spPr>
          <a:xfrm>
            <a:off x="6583680" y="4187952"/>
            <a:ext cx="4846320" cy="841248"/>
          </a:xfrm>
          <a:prstGeom prst="rect">
            <a:avLst/>
          </a:prstGeom>
          <a:noFill/>
          <a:ln/>
        </p:spPr>
        <p:txBody>
          <a:bodyPr wrap="square" lIns="0" tIns="0" rIns="0" bIns="0" rtlCol="0" anchor="ctr"/>
          <a:lstStyle/>
          <a:p>
            <a:pPr indent="0" marL="0">
              <a:buNone/>
            </a:pPr>
            <a:r>
              <a:rPr lang="en-US" sz="1350" b="1" dirty="0">
                <a:solidFill>
                  <a:srgbClr val="7A4E0C"/>
                </a:solidFill>
                <a:latin typeface="Calibri" pitchFamily="34" charset="0"/>
                <a:ea typeface="Calibri" pitchFamily="34" charset="-122"/>
                <a:cs typeface="Calibri" pitchFamily="34" charset="-120"/>
              </a:rPr>
              <a:t>Descuentos automáticos, sin posibilidad de reposición</a:t>
            </a:r>
            <a:endParaRPr lang="en-US" sz="1350" dirty="0"/>
          </a:p>
        </p:txBody>
      </p:sp>
      <p:sp>
        <p:nvSpPr>
          <p:cNvPr id="23" name="Shape 20"/>
          <p:cNvSpPr/>
          <p:nvPr/>
        </p:nvSpPr>
        <p:spPr>
          <a:xfrm>
            <a:off x="6062472" y="4489704"/>
            <a:ext cx="219456" cy="237744"/>
          </a:xfrm>
          <a:prstGeom prst="rightArrow">
            <a:avLst/>
          </a:prstGeom>
          <a:solidFill>
            <a:srgbClr val="5C6B62"/>
          </a:solidFill>
          <a:ln/>
        </p:spPr>
      </p:sp>
      <p:sp>
        <p:nvSpPr>
          <p:cNvPr id="24" name="Shape 21"/>
          <p:cNvSpPr/>
          <p:nvPr/>
        </p:nvSpPr>
        <p:spPr>
          <a:xfrm>
            <a:off x="502920" y="5129784"/>
            <a:ext cx="5532120" cy="841248"/>
          </a:xfrm>
          <a:prstGeom prst="roundRect">
            <a:avLst>
              <a:gd name="adj" fmla="val 7609"/>
            </a:avLst>
          </a:prstGeom>
          <a:solidFill>
            <a:srgbClr val="E6F2EA"/>
          </a:solidFill>
          <a:ln/>
        </p:spPr>
      </p:sp>
      <p:sp>
        <p:nvSpPr>
          <p:cNvPr id="25" name="Shape 22"/>
          <p:cNvSpPr/>
          <p:nvPr/>
        </p:nvSpPr>
        <p:spPr>
          <a:xfrm>
            <a:off x="6309360" y="5129784"/>
            <a:ext cx="5349240" cy="841248"/>
          </a:xfrm>
          <a:prstGeom prst="roundRect">
            <a:avLst>
              <a:gd name="adj" fmla="val 7609"/>
            </a:avLst>
          </a:prstGeom>
          <a:solidFill>
            <a:srgbClr val="FBF1DF"/>
          </a:solidFill>
          <a:ln/>
        </p:spPr>
      </p:sp>
      <p:sp>
        <p:nvSpPr>
          <p:cNvPr id="26" name="Text 23"/>
          <p:cNvSpPr txBox="1"/>
          <p:nvPr/>
        </p:nvSpPr>
        <p:spPr>
          <a:xfrm>
            <a:off x="777240" y="5129784"/>
            <a:ext cx="5029200" cy="841248"/>
          </a:xfrm>
          <a:prstGeom prst="rect">
            <a:avLst/>
          </a:prstGeom>
          <a:noFill/>
          <a:ln/>
        </p:spPr>
        <p:txBody>
          <a:bodyPr wrap="square" lIns="0" tIns="0" rIns="0" bIns="0" rtlCol="0" anchor="ctr"/>
          <a:lstStyle/>
          <a:p>
            <a:pPr indent="0" marL="0">
              <a:buNone/>
            </a:pPr>
            <a:r>
              <a:rPr lang="en-US" sz="1350" b="1" dirty="0">
                <a:solidFill>
                  <a:srgbClr val="084F26"/>
                </a:solidFill>
                <a:latin typeface="Calibri" pitchFamily="34" charset="0"/>
                <a:ea typeface="Calibri" pitchFamily="34" charset="-122"/>
                <a:cs typeface="Calibri" pitchFamily="34" charset="-120"/>
              </a:rPr>
              <a:t>No existe régimen de abandono del cargo</a:t>
            </a:r>
            <a:endParaRPr lang="en-US" sz="1350" dirty="0"/>
          </a:p>
        </p:txBody>
      </p:sp>
      <p:sp>
        <p:nvSpPr>
          <p:cNvPr id="27" name="Text 24"/>
          <p:cNvSpPr txBox="1"/>
          <p:nvPr/>
        </p:nvSpPr>
        <p:spPr>
          <a:xfrm>
            <a:off x="6583680" y="5129784"/>
            <a:ext cx="4846320" cy="841248"/>
          </a:xfrm>
          <a:prstGeom prst="rect">
            <a:avLst/>
          </a:prstGeom>
          <a:noFill/>
          <a:ln/>
        </p:spPr>
        <p:txBody>
          <a:bodyPr wrap="square" lIns="0" tIns="0" rIns="0" bIns="0" rtlCol="0" anchor="ctr"/>
          <a:lstStyle/>
          <a:p>
            <a:pPr indent="0" marL="0">
              <a:buNone/>
            </a:pPr>
            <a:r>
              <a:rPr lang="en-US" sz="1350" b="1" dirty="0">
                <a:solidFill>
                  <a:srgbClr val="7A4E0C"/>
                </a:solidFill>
                <a:latin typeface="Calibri" pitchFamily="34" charset="0"/>
                <a:ea typeface="Calibri" pitchFamily="34" charset="-122"/>
                <a:cs typeface="Calibri" pitchFamily="34" charset="-120"/>
              </a:rPr>
              <a:t>Régimen de abandono del cargo e inasistencia colectiva</a:t>
            </a:r>
            <a:endParaRPr lang="en-US" sz="1350" dirty="0"/>
          </a:p>
        </p:txBody>
      </p:sp>
      <p:sp>
        <p:nvSpPr>
          <p:cNvPr id="28" name="Shape 25"/>
          <p:cNvSpPr/>
          <p:nvPr/>
        </p:nvSpPr>
        <p:spPr>
          <a:xfrm>
            <a:off x="6062472" y="5431536"/>
            <a:ext cx="219456" cy="237744"/>
          </a:xfrm>
          <a:prstGeom prst="rightArrow">
            <a:avLst/>
          </a:prstGeom>
          <a:solidFill>
            <a:srgbClr val="5C6B62"/>
          </a:solidFill>
          <a:ln/>
        </p:spPr>
      </p:sp>
      <p:sp>
        <p:nvSpPr>
          <p:cNvPr id="29" name="Text 26"/>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30" name="Text 27"/>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CAMBIO 1 · DERECHO DE HUELGA</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Servicio público esencial y derecho de huelga</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40680" cy="1965960"/>
          </a:xfrm>
          <a:prstGeom prst="roundRect">
            <a:avLst>
              <a:gd name="adj" fmla="val 3721"/>
            </a:avLst>
          </a:prstGeom>
          <a:solidFill>
            <a:srgbClr val="E6F2EA"/>
          </a:solidFill>
          <a:ln/>
        </p:spPr>
      </p:sp>
      <p:sp>
        <p:nvSpPr>
          <p:cNvPr id="6" name="Text 3"/>
          <p:cNvSpPr txBox="1"/>
          <p:nvPr/>
        </p:nvSpPr>
        <p:spPr>
          <a:xfrm>
            <a:off x="777240" y="1874520"/>
            <a:ext cx="4892040" cy="1691640"/>
          </a:xfrm>
          <a:prstGeom prst="rect">
            <a:avLst/>
          </a:prstGeom>
          <a:noFill/>
          <a:ln/>
        </p:spPr>
        <p:txBody>
          <a:bodyPr wrap="square" lIns="0" tIns="0" rIns="0" bIns="0" rtlCol="0" anchor="ctr"/>
          <a:lstStyle/>
          <a:p>
            <a:pPr indent="0" marL="0">
              <a:lnSpc>
                <a:spcPts val="2200"/>
              </a:lnSpc>
              <a:buNone/>
            </a:pPr>
            <a:r>
              <a:rPr lang="en-US" sz="1250" b="1" dirty="0">
                <a:solidFill>
                  <a:srgbClr val="0F8841"/>
                </a:solidFill>
                <a:latin typeface="Calibri" pitchFamily="34" charset="0"/>
                <a:ea typeface="Calibri" pitchFamily="34" charset="-122"/>
                <a:cs typeface="Calibri" pitchFamily="34" charset="-120"/>
              </a:rPr>
              <a:t>Artículo 56 de la Constitución
</a:t>
            </a:r>
            <a:pPr indent="0" marL="0">
              <a:lnSpc>
                <a:spcPts val="2200"/>
              </a:lnSpc>
              <a:buNone/>
            </a:pPr>
            <a:r>
              <a:rPr lang="en-US" sz="1500" i="1" dirty="0">
                <a:solidFill>
                  <a:srgbClr val="084F26"/>
                </a:solidFill>
                <a:latin typeface="Cambria" pitchFamily="34" charset="0"/>
                <a:ea typeface="Cambria" pitchFamily="34" charset="-122"/>
                <a:cs typeface="Cambria" pitchFamily="34" charset="-120"/>
              </a:rPr>
              <a:t>«Se garantiza el derecho de huelga, salvo en los servicios públicos esenciales definidos por el legislador».</a:t>
            </a:r>
            <a:endParaRPr lang="en-US" sz="1250" dirty="0"/>
          </a:p>
        </p:txBody>
      </p:sp>
      <p:sp>
        <p:nvSpPr>
          <p:cNvPr id="7" name="Shape 4"/>
          <p:cNvSpPr/>
          <p:nvPr/>
        </p:nvSpPr>
        <p:spPr>
          <a:xfrm>
            <a:off x="6217920" y="1737360"/>
            <a:ext cx="5440680" cy="1965960"/>
          </a:xfrm>
          <a:prstGeom prst="roundRect">
            <a:avLst>
              <a:gd name="adj" fmla="val 3721"/>
            </a:avLst>
          </a:prstGeom>
          <a:solidFill>
            <a:srgbClr val="FBF1DF"/>
          </a:solidFill>
          <a:ln/>
        </p:spPr>
      </p:sp>
      <p:sp>
        <p:nvSpPr>
          <p:cNvPr id="8" name="Text 5"/>
          <p:cNvSpPr txBox="1"/>
          <p:nvPr/>
        </p:nvSpPr>
        <p:spPr>
          <a:xfrm>
            <a:off x="6492240" y="1874520"/>
            <a:ext cx="4892040" cy="1691640"/>
          </a:xfrm>
          <a:prstGeom prst="rect">
            <a:avLst/>
          </a:prstGeom>
          <a:noFill/>
          <a:ln/>
        </p:spPr>
        <p:txBody>
          <a:bodyPr wrap="square" lIns="0" tIns="0" rIns="0" bIns="0" rtlCol="0" anchor="ctr"/>
          <a:lstStyle/>
          <a:p>
            <a:pPr indent="0" marL="0">
              <a:lnSpc>
                <a:spcPts val="2000"/>
              </a:lnSpc>
              <a:buNone/>
            </a:pPr>
            <a:r>
              <a:rPr lang="en-US" sz="1250" b="1" dirty="0">
                <a:solidFill>
                  <a:srgbClr val="C8811A"/>
                </a:solidFill>
                <a:latin typeface="Calibri" pitchFamily="34" charset="0"/>
                <a:ea typeface="Calibri" pitchFamily="34" charset="-122"/>
                <a:cs typeface="Calibri" pitchFamily="34" charset="-120"/>
              </a:rPr>
              <a:t>Artículo 430 del Código Sustantivo del Trabajo
</a:t>
            </a:r>
            <a:pPr indent="0" marL="0">
              <a:lnSpc>
                <a:spcPts val="2000"/>
              </a:lnSpc>
              <a:buNone/>
            </a:pPr>
            <a:r>
              <a:rPr lang="en-US" sz="1400" dirty="0">
                <a:solidFill>
                  <a:srgbClr val="7A4E0C"/>
                </a:solidFill>
                <a:latin typeface="Calibri" pitchFamily="34" charset="0"/>
                <a:ea typeface="Calibri" pitchFamily="34" charset="-122"/>
                <a:cs typeface="Calibri" pitchFamily="34" charset="-120"/>
              </a:rPr>
              <a:t>Prohíbe la huelga en los servicios públicos. Si la educación oficial queda catalogada como servicio público esencial, esta prohibición se le aplicaría.</a:t>
            </a:r>
            <a:endParaRPr lang="en-US" sz="1250" dirty="0"/>
          </a:p>
        </p:txBody>
      </p:sp>
      <p:sp>
        <p:nvSpPr>
          <p:cNvPr id="9" name="Text 6"/>
          <p:cNvSpPr txBox="1"/>
          <p:nvPr/>
        </p:nvSpPr>
        <p:spPr>
          <a:xfrm>
            <a:off x="502920" y="3931920"/>
            <a:ext cx="8229600" cy="320040"/>
          </a:xfrm>
          <a:prstGeom prst="rect">
            <a:avLst/>
          </a:prstGeom>
          <a:noFill/>
          <a:ln/>
        </p:spPr>
        <p:txBody>
          <a:bodyPr wrap="square" lIns="0" tIns="0" rIns="0" bIns="0" rtlCol="0" anchor="ctr"/>
          <a:lstStyle/>
          <a:p>
            <a:pPr indent="0" marL="0">
              <a:buNone/>
            </a:pPr>
            <a:r>
              <a:rPr lang="en-US" sz="1250" b="1" spc="100" kern="0" dirty="0">
                <a:solidFill>
                  <a:srgbClr val="0F8841"/>
                </a:solidFill>
                <a:latin typeface="Calibri" pitchFamily="34" charset="0"/>
                <a:ea typeface="Calibri" pitchFamily="34" charset="-122"/>
                <a:cs typeface="Calibri" pitchFamily="34" charset="-120"/>
              </a:rPr>
              <a:t>Tres precisiones que debemos manejar en asamblea</a:t>
            </a:r>
            <a:endParaRPr lang="en-US" sz="1250" dirty="0"/>
          </a:p>
        </p:txBody>
      </p:sp>
      <p:sp>
        <p:nvSpPr>
          <p:cNvPr id="10" name="Shape 7"/>
          <p:cNvSpPr/>
          <p:nvPr/>
        </p:nvSpPr>
        <p:spPr>
          <a:xfrm>
            <a:off x="502920" y="4315968"/>
            <a:ext cx="384048" cy="384048"/>
          </a:xfrm>
          <a:prstGeom prst="ellipse">
            <a:avLst/>
          </a:prstGeom>
          <a:solidFill>
            <a:srgbClr val="0F8841"/>
          </a:solidFill>
          <a:ln/>
        </p:spPr>
      </p:sp>
      <p:sp>
        <p:nvSpPr>
          <p:cNvPr id="11" name="Text 8"/>
          <p:cNvSpPr txBox="1"/>
          <p:nvPr/>
        </p:nvSpPr>
        <p:spPr>
          <a:xfrm>
            <a:off x="502920" y="4315968"/>
            <a:ext cx="384048" cy="38404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12" name="Text 9"/>
          <p:cNvSpPr txBox="1"/>
          <p:nvPr/>
        </p:nvSpPr>
        <p:spPr>
          <a:xfrm>
            <a:off x="1051560" y="4288536"/>
            <a:ext cx="10607040" cy="256032"/>
          </a:xfrm>
          <a:prstGeom prst="rect">
            <a:avLst/>
          </a:prstGeom>
          <a:noFill/>
          <a:ln/>
        </p:spPr>
        <p:txBody>
          <a:bodyPr wrap="square" lIns="0" tIns="0" rIns="0" bIns="0" rtlCol="0" anchor="ctr"/>
          <a:lstStyle/>
          <a:p>
            <a:pPr indent="0" marL="0">
              <a:buNone/>
            </a:pPr>
            <a:r>
              <a:rPr lang="en-US" sz="1350" b="1" dirty="0">
                <a:solidFill>
                  <a:srgbClr val="084F26"/>
                </a:solidFill>
                <a:latin typeface="Cambria" pitchFamily="34" charset="0"/>
                <a:ea typeface="Cambria" pitchFamily="34" charset="-122"/>
                <a:cs typeface="Cambria" pitchFamily="34" charset="-120"/>
              </a:rPr>
              <a:t>No es lo mismo «derecho esencial» que «servicio público esencial»</a:t>
            </a:r>
            <a:endParaRPr lang="en-US" sz="1350" dirty="0"/>
          </a:p>
        </p:txBody>
      </p:sp>
      <p:sp>
        <p:nvSpPr>
          <p:cNvPr id="13" name="Text 10"/>
          <p:cNvSpPr txBox="1"/>
          <p:nvPr/>
        </p:nvSpPr>
        <p:spPr>
          <a:xfrm>
            <a:off x="1051560" y="4553712"/>
            <a:ext cx="10607040" cy="274320"/>
          </a:xfrm>
          <a:prstGeom prst="rect">
            <a:avLst/>
          </a:prstGeom>
          <a:noFill/>
          <a:ln/>
        </p:spPr>
        <p:txBody>
          <a:bodyPr wrap="square" lIns="0" tIns="0" rIns="0" bIns="0" rtlCol="0" anchor="ctr"/>
          <a:lstStyle/>
          <a:p>
            <a:pPr indent="0" marL="0">
              <a:buNone/>
            </a:pPr>
            <a:r>
              <a:rPr lang="en-US" sz="1200" dirty="0">
                <a:solidFill>
                  <a:srgbClr val="5C6B62"/>
                </a:solidFill>
                <a:latin typeface="Calibri" pitchFamily="34" charset="0"/>
                <a:ea typeface="Calibri" pitchFamily="34" charset="-122"/>
                <a:cs typeface="Calibri" pitchFamily="34" charset="-120"/>
              </a:rPr>
              <a:t>El primero es una categoría de derechos humanos; el segundo es una figura laboral que restringe la huelga. Confundirlos es el centro del debate.</a:t>
            </a:r>
            <a:endParaRPr lang="en-US" sz="1200" dirty="0"/>
          </a:p>
        </p:txBody>
      </p:sp>
      <p:sp>
        <p:nvSpPr>
          <p:cNvPr id="14" name="Shape 11"/>
          <p:cNvSpPr/>
          <p:nvPr/>
        </p:nvSpPr>
        <p:spPr>
          <a:xfrm>
            <a:off x="502920" y="4919472"/>
            <a:ext cx="384048" cy="384048"/>
          </a:xfrm>
          <a:prstGeom prst="ellipse">
            <a:avLst/>
          </a:prstGeom>
          <a:solidFill>
            <a:srgbClr val="0F8841"/>
          </a:solidFill>
          <a:ln/>
        </p:spPr>
      </p:sp>
      <p:sp>
        <p:nvSpPr>
          <p:cNvPr id="15" name="Text 12"/>
          <p:cNvSpPr txBox="1"/>
          <p:nvPr/>
        </p:nvSpPr>
        <p:spPr>
          <a:xfrm>
            <a:off x="502920" y="4919472"/>
            <a:ext cx="384048" cy="38404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6" name="Text 13"/>
          <p:cNvSpPr txBox="1"/>
          <p:nvPr/>
        </p:nvSpPr>
        <p:spPr>
          <a:xfrm>
            <a:off x="1051560" y="4892040"/>
            <a:ext cx="10607040" cy="256032"/>
          </a:xfrm>
          <a:prstGeom prst="rect">
            <a:avLst/>
          </a:prstGeom>
          <a:noFill/>
          <a:ln/>
        </p:spPr>
        <p:txBody>
          <a:bodyPr wrap="square" lIns="0" tIns="0" rIns="0" bIns="0" rtlCol="0" anchor="ctr"/>
          <a:lstStyle/>
          <a:p>
            <a:pPr indent="0" marL="0">
              <a:buNone/>
            </a:pPr>
            <a:r>
              <a:rPr lang="en-US" sz="1350" b="1" dirty="0">
                <a:solidFill>
                  <a:srgbClr val="084F26"/>
                </a:solidFill>
                <a:latin typeface="Cambria" pitchFamily="34" charset="0"/>
                <a:ea typeface="Cambria" pitchFamily="34" charset="-122"/>
                <a:cs typeface="Cambria" pitchFamily="34" charset="-120"/>
              </a:rPr>
              <a:t>La calificación no puede ser automática</a:t>
            </a:r>
            <a:endParaRPr lang="en-US" sz="1350" dirty="0"/>
          </a:p>
        </p:txBody>
      </p:sp>
      <p:sp>
        <p:nvSpPr>
          <p:cNvPr id="17" name="Text 14"/>
          <p:cNvSpPr txBox="1"/>
          <p:nvPr/>
        </p:nvSpPr>
        <p:spPr>
          <a:xfrm>
            <a:off x="1051560" y="5157216"/>
            <a:ext cx="10607040" cy="274320"/>
          </a:xfrm>
          <a:prstGeom prst="rect">
            <a:avLst/>
          </a:prstGeom>
          <a:noFill/>
          <a:ln/>
        </p:spPr>
        <p:txBody>
          <a:bodyPr wrap="square" lIns="0" tIns="0" rIns="0" bIns="0" rtlCol="0" anchor="ctr"/>
          <a:lstStyle/>
          <a:p>
            <a:pPr indent="0" marL="0">
              <a:buNone/>
            </a:pPr>
            <a:r>
              <a:rPr lang="en-US" sz="1200" dirty="0">
                <a:solidFill>
                  <a:srgbClr val="5C6B62"/>
                </a:solidFill>
                <a:latin typeface="Calibri" pitchFamily="34" charset="0"/>
                <a:ea typeface="Calibri" pitchFamily="34" charset="-122"/>
                <a:cs typeface="Calibri" pitchFamily="34" charset="-120"/>
              </a:rPr>
              <a:t>La Corte Constitucional ha exigido que el legislador defina el carácter esencial de forma material, motivada y proporcional, no con una simple etiqueta.</a:t>
            </a:r>
            <a:endParaRPr lang="en-US" sz="1200" dirty="0"/>
          </a:p>
        </p:txBody>
      </p:sp>
      <p:sp>
        <p:nvSpPr>
          <p:cNvPr id="18" name="Shape 15"/>
          <p:cNvSpPr/>
          <p:nvPr/>
        </p:nvSpPr>
        <p:spPr>
          <a:xfrm>
            <a:off x="502920" y="5522976"/>
            <a:ext cx="384048" cy="384048"/>
          </a:xfrm>
          <a:prstGeom prst="ellipse">
            <a:avLst/>
          </a:prstGeom>
          <a:solidFill>
            <a:srgbClr val="0F8841"/>
          </a:solidFill>
          <a:ln/>
        </p:spPr>
      </p:sp>
      <p:sp>
        <p:nvSpPr>
          <p:cNvPr id="19" name="Text 16"/>
          <p:cNvSpPr txBox="1"/>
          <p:nvPr/>
        </p:nvSpPr>
        <p:spPr>
          <a:xfrm>
            <a:off x="502920" y="5522976"/>
            <a:ext cx="384048" cy="384048"/>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20" name="Text 17"/>
          <p:cNvSpPr txBox="1"/>
          <p:nvPr/>
        </p:nvSpPr>
        <p:spPr>
          <a:xfrm>
            <a:off x="1051560" y="5495544"/>
            <a:ext cx="10607040" cy="256032"/>
          </a:xfrm>
          <a:prstGeom prst="rect">
            <a:avLst/>
          </a:prstGeom>
          <a:noFill/>
          <a:ln/>
        </p:spPr>
        <p:txBody>
          <a:bodyPr wrap="square" lIns="0" tIns="0" rIns="0" bIns="0" rtlCol="0" anchor="ctr"/>
          <a:lstStyle/>
          <a:p>
            <a:pPr indent="0" marL="0">
              <a:buNone/>
            </a:pPr>
            <a:r>
              <a:rPr lang="en-US" sz="1350" b="1" dirty="0">
                <a:solidFill>
                  <a:srgbClr val="084F26"/>
                </a:solidFill>
                <a:latin typeface="Cambria" pitchFamily="34" charset="0"/>
                <a:ea typeface="Cambria" pitchFamily="34" charset="-122"/>
                <a:cs typeface="Cambria" pitchFamily="34" charset="-120"/>
              </a:rPr>
              <a:t>El criterio de la OIT</a:t>
            </a:r>
            <a:endParaRPr lang="en-US" sz="1350" dirty="0"/>
          </a:p>
        </p:txBody>
      </p:sp>
      <p:sp>
        <p:nvSpPr>
          <p:cNvPr id="21" name="Text 18"/>
          <p:cNvSpPr txBox="1"/>
          <p:nvPr/>
        </p:nvSpPr>
        <p:spPr>
          <a:xfrm>
            <a:off x="1051560" y="5760720"/>
            <a:ext cx="10607040" cy="274320"/>
          </a:xfrm>
          <a:prstGeom prst="rect">
            <a:avLst/>
          </a:prstGeom>
          <a:noFill/>
          <a:ln/>
        </p:spPr>
        <p:txBody>
          <a:bodyPr wrap="square" lIns="0" tIns="0" rIns="0" bIns="0" rtlCol="0" anchor="ctr"/>
          <a:lstStyle/>
          <a:p>
            <a:pPr indent="0" marL="0">
              <a:buNone/>
            </a:pPr>
            <a:r>
              <a:rPr lang="en-US" sz="1200" dirty="0">
                <a:solidFill>
                  <a:srgbClr val="5C6B62"/>
                </a:solidFill>
                <a:latin typeface="Calibri" pitchFamily="34" charset="0"/>
                <a:ea typeface="Calibri" pitchFamily="34" charset="-122"/>
                <a:cs typeface="Calibri" pitchFamily="34" charset="-120"/>
              </a:rPr>
              <a:t>Los órganos de control de la OIT han sostenido de forma reiterada que la educación no constituye un servicio esencial en el sentido estricto del término.</a:t>
            </a:r>
            <a:endParaRPr lang="en-US" sz="1200" dirty="0"/>
          </a:p>
        </p:txBody>
      </p:sp>
      <p:sp>
        <p:nvSpPr>
          <p:cNvPr id="22" name="Text 19"/>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23" name="Text 20"/>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CAMBIO 2 · EVALUACIÓN DE DESEMPEÑO</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Qué cambiaría para los Decretos 2277 y 1278</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2880360"/>
          </a:xfrm>
          <a:prstGeom prst="roundRect">
            <a:avLst>
              <a:gd name="adj" fmla="val 3175"/>
            </a:avLst>
          </a:prstGeom>
          <a:solidFill>
            <a:srgbClr val="084F26"/>
          </a:solidFill>
          <a:ln/>
        </p:spPr>
      </p:sp>
      <p:sp>
        <p:nvSpPr>
          <p:cNvPr id="6" name="Text 3"/>
          <p:cNvSpPr txBox="1"/>
          <p:nvPr/>
        </p:nvSpPr>
        <p:spPr>
          <a:xfrm>
            <a:off x="822960" y="192024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Decreto 2277 de 1979</a:t>
            </a:r>
            <a:endParaRPr lang="en-US" sz="1900" dirty="0"/>
          </a:p>
        </p:txBody>
      </p:sp>
      <p:sp>
        <p:nvSpPr>
          <p:cNvPr id="7" name="Text 4"/>
          <p:cNvSpPr txBox="1"/>
          <p:nvPr/>
        </p:nvSpPr>
        <p:spPr>
          <a:xfrm>
            <a:off x="822960" y="2286000"/>
            <a:ext cx="4846320" cy="256032"/>
          </a:xfrm>
          <a:prstGeom prst="rect">
            <a:avLst/>
          </a:prstGeom>
          <a:noFill/>
          <a:ln/>
        </p:spPr>
        <p:txBody>
          <a:bodyPr wrap="square" lIns="0" tIns="0" rIns="0" bIns="0" rtlCol="0" anchor="ctr"/>
          <a:lstStyle/>
          <a:p>
            <a:pPr indent="0" marL="0">
              <a:buNone/>
            </a:pPr>
            <a:r>
              <a:rPr lang="en-US" sz="1050" b="1" spc="120" kern="0" dirty="0">
                <a:solidFill>
                  <a:srgbClr val="C3E0CE"/>
                </a:solidFill>
                <a:latin typeface="Calibri" pitchFamily="34" charset="0"/>
                <a:ea typeface="Calibri" pitchFamily="34" charset="-122"/>
                <a:cs typeface="Calibri" pitchFamily="34" charset="-120"/>
              </a:rPr>
              <a:t>RÉGIMEN ACTUAL</a:t>
            </a:r>
            <a:endParaRPr lang="en-US" sz="1050" dirty="0"/>
          </a:p>
        </p:txBody>
      </p:sp>
      <p:sp>
        <p:nvSpPr>
          <p:cNvPr id="8" name="Text 5"/>
          <p:cNvSpPr txBox="1"/>
          <p:nvPr/>
        </p:nvSpPr>
        <p:spPr>
          <a:xfrm>
            <a:off x="822960" y="2651760"/>
            <a:ext cx="4846320" cy="1828800"/>
          </a:xfrm>
          <a:prstGeom prst="rect">
            <a:avLst/>
          </a:prstGeom>
          <a:noFill/>
          <a:ln/>
        </p:spPr>
        <p:txBody>
          <a:bodyPr wrap="square" lIns="0" tIns="0" rIns="0" bIns="0" rtlCol="0" anchor="t"/>
          <a:lstStyle/>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Hoy no contempla evaluación de desempeño obligatoria con efectos de permanencia.</a:t>
            </a:r>
            <a:endParaRPr lang="en-US" sz="1250" dirty="0"/>
          </a:p>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El proyecto propone evaluarlos con fines de fortalecimiento pedagógico.</a:t>
            </a:r>
            <a:endParaRPr lang="en-US" sz="1250" dirty="0"/>
          </a:p>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Según el texto radicado, no generaría retiro automático del servicio.</a:t>
            </a:r>
            <a:endParaRPr lang="en-US" sz="1250" dirty="0"/>
          </a:p>
        </p:txBody>
      </p:sp>
      <p:sp>
        <p:nvSpPr>
          <p:cNvPr id="9" name="Shape 6"/>
          <p:cNvSpPr/>
          <p:nvPr/>
        </p:nvSpPr>
        <p:spPr>
          <a:xfrm>
            <a:off x="6172200" y="1737360"/>
            <a:ext cx="5486400" cy="2880360"/>
          </a:xfrm>
          <a:prstGeom prst="roundRect">
            <a:avLst>
              <a:gd name="adj" fmla="val 3175"/>
            </a:avLst>
          </a:prstGeom>
          <a:solidFill>
            <a:srgbClr val="0F8841"/>
          </a:solidFill>
          <a:ln/>
        </p:spPr>
      </p:sp>
      <p:sp>
        <p:nvSpPr>
          <p:cNvPr id="10" name="Text 7"/>
          <p:cNvSpPr txBox="1"/>
          <p:nvPr/>
        </p:nvSpPr>
        <p:spPr>
          <a:xfrm>
            <a:off x="6492240" y="1920240"/>
            <a:ext cx="4846320" cy="36576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Decreto 1278 de 2002</a:t>
            </a:r>
            <a:endParaRPr lang="en-US" sz="1900" dirty="0"/>
          </a:p>
        </p:txBody>
      </p:sp>
      <p:sp>
        <p:nvSpPr>
          <p:cNvPr id="11" name="Text 8"/>
          <p:cNvSpPr txBox="1"/>
          <p:nvPr/>
        </p:nvSpPr>
        <p:spPr>
          <a:xfrm>
            <a:off x="6492240" y="2286000"/>
            <a:ext cx="4846320" cy="256032"/>
          </a:xfrm>
          <a:prstGeom prst="rect">
            <a:avLst/>
          </a:prstGeom>
          <a:noFill/>
          <a:ln/>
        </p:spPr>
        <p:txBody>
          <a:bodyPr wrap="square" lIns="0" tIns="0" rIns="0" bIns="0" rtlCol="0" anchor="ctr"/>
          <a:lstStyle/>
          <a:p>
            <a:pPr indent="0" marL="0">
              <a:buNone/>
            </a:pPr>
            <a:r>
              <a:rPr lang="en-US" sz="1050" b="1" spc="120" kern="0" dirty="0">
                <a:solidFill>
                  <a:srgbClr val="C3E0CE"/>
                </a:solidFill>
                <a:latin typeface="Calibri" pitchFamily="34" charset="0"/>
                <a:ea typeface="Calibri" pitchFamily="34" charset="-122"/>
                <a:cs typeface="Calibri" pitchFamily="34" charset="-120"/>
              </a:rPr>
              <a:t>ESTATUTO DE PROFESIONALIZACIÓN</a:t>
            </a:r>
            <a:endParaRPr lang="en-US" sz="1050" dirty="0"/>
          </a:p>
        </p:txBody>
      </p:sp>
      <p:sp>
        <p:nvSpPr>
          <p:cNvPr id="12" name="Text 9"/>
          <p:cNvSpPr txBox="1"/>
          <p:nvPr/>
        </p:nvSpPr>
        <p:spPr>
          <a:xfrm>
            <a:off x="6492240" y="2651760"/>
            <a:ext cx="4846320" cy="1828800"/>
          </a:xfrm>
          <a:prstGeom prst="rect">
            <a:avLst/>
          </a:prstGeom>
          <a:noFill/>
          <a:ln/>
        </p:spPr>
        <p:txBody>
          <a:bodyPr wrap="square" lIns="0" tIns="0" rIns="0" bIns="0" rtlCol="0" anchor="t"/>
          <a:lstStyle/>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Ya existe evaluación anual de desempeño y de competencias.</a:t>
            </a:r>
            <a:endParaRPr lang="en-US" sz="1250" dirty="0"/>
          </a:p>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El proyecto incorpora de forma expresa las pruebas Saber 3.°, 5.°, 9.° y 11.° como criterio de valoración.</a:t>
            </a:r>
            <a:endParaRPr lang="en-US" sz="1250" dirty="0"/>
          </a:p>
          <a:p>
            <a:pPr marL="342900" indent="-342900">
              <a:lnSpc>
                <a:spcPts val="1700"/>
              </a:lnSpc>
              <a:spcAft>
                <a:spcPts val="900"/>
              </a:spcAft>
              <a:buSzPct val="100000"/>
              <a:buChar char="•"/>
            </a:pPr>
            <a:r>
              <a:rPr lang="en-US" sz="1250" dirty="0">
                <a:solidFill>
                  <a:srgbClr val="FFFFFF"/>
                </a:solidFill>
                <a:latin typeface="Calibri" pitchFamily="34" charset="0"/>
                <a:ea typeface="Calibri" pitchFamily="34" charset="-122"/>
                <a:cs typeface="Calibri" pitchFamily="34" charset="-120"/>
              </a:rPr>
              <a:t>El texto precisa que serían «uno de los criterios objetivos y no el único», considerando el progreso interanual y el contexto socioeconómico.</a:t>
            </a:r>
            <a:endParaRPr lang="en-US" sz="1250" dirty="0"/>
          </a:p>
        </p:txBody>
      </p:sp>
      <p:sp>
        <p:nvSpPr>
          <p:cNvPr id="13" name="Shape 10"/>
          <p:cNvSpPr/>
          <p:nvPr/>
        </p:nvSpPr>
        <p:spPr>
          <a:xfrm>
            <a:off x="502920" y="4937760"/>
            <a:ext cx="11155680" cy="1005840"/>
          </a:xfrm>
          <a:prstGeom prst="roundRect">
            <a:avLst>
              <a:gd name="adj" fmla="val 7273"/>
            </a:avLst>
          </a:prstGeom>
          <a:solidFill>
            <a:srgbClr val="FBF1DF"/>
          </a:solidFill>
          <a:ln/>
        </p:spPr>
      </p:sp>
      <p:sp>
        <p:nvSpPr>
          <p:cNvPr id="14" name="Text 11"/>
          <p:cNvSpPr txBox="1"/>
          <p:nvPr/>
        </p:nvSpPr>
        <p:spPr>
          <a:xfrm>
            <a:off x="822960" y="4937760"/>
            <a:ext cx="10515600" cy="1005840"/>
          </a:xfrm>
          <a:prstGeom prst="rect">
            <a:avLst/>
          </a:prstGeom>
          <a:noFill/>
          <a:ln/>
        </p:spPr>
        <p:txBody>
          <a:bodyPr wrap="square" lIns="0" tIns="0" rIns="0" bIns="0" rtlCol="0" anchor="ctr"/>
          <a:lstStyle/>
          <a:p>
            <a:pPr indent="0" marL="0">
              <a:lnSpc>
                <a:spcPts val="1900"/>
              </a:lnSpc>
              <a:buNone/>
            </a:pPr>
            <a:r>
              <a:rPr lang="en-US" sz="1300" b="1" dirty="0">
                <a:solidFill>
                  <a:srgbClr val="C8811A"/>
                </a:solidFill>
                <a:latin typeface="Calibri" pitchFamily="34" charset="0"/>
                <a:ea typeface="Calibri" pitchFamily="34" charset="-122"/>
                <a:cs typeface="Calibri" pitchFamily="34" charset="-120"/>
              </a:rPr>
              <a:t>Nuestra preocupación:  </a:t>
            </a:r>
            <a:pPr indent="0" marL="0">
              <a:lnSpc>
                <a:spcPts val="1900"/>
              </a:lnSpc>
              <a:buNone/>
            </a:pPr>
            <a:r>
              <a:rPr lang="en-US" sz="1300" dirty="0">
                <a:solidFill>
                  <a:srgbClr val="7A4E0C"/>
                </a:solidFill>
                <a:latin typeface="Calibri" pitchFamily="34" charset="0"/>
                <a:ea typeface="Calibri" pitchFamily="34" charset="-122"/>
                <a:cs typeface="Calibri" pitchFamily="34" charset="-120"/>
              </a:rPr>
              <a:t>atar la evaluación docente a resultados de pruebas estandarizadas traslada al maestro la responsabilidad por factores que no controla —pobreza, desnutrición, violencia, infraestructura— y presiona a la escuela a enseñar para el examen en lugar de educar de manera integral.</a:t>
            </a:r>
            <a:endParaRPr lang="en-US" sz="1300" dirty="0"/>
          </a:p>
        </p:txBody>
      </p:sp>
      <p:sp>
        <p:nvSpPr>
          <p:cNvPr id="15" name="Text 12"/>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6" name="Text 13"/>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CAMBIOS 3 Y 4 · REMUNERACIÓN Y DISCIPLINA</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Descuentos automáticos y régimen de abandono</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3246120"/>
          </a:xfrm>
          <a:prstGeom prst="roundRect">
            <a:avLst>
              <a:gd name="adj" fmla="val 2817"/>
            </a:avLst>
          </a:prstGeom>
          <a:solidFill>
            <a:srgbClr val="E6F2EA"/>
          </a:solidFill>
          <a:ln/>
        </p:spPr>
      </p:sp>
      <p:sp>
        <p:nvSpPr>
          <p:cNvPr id="6" name="Shape 3"/>
          <p:cNvSpPr/>
          <p:nvPr/>
        </p:nvSpPr>
        <p:spPr>
          <a:xfrm>
            <a:off x="822960" y="1965960"/>
            <a:ext cx="548640" cy="548640"/>
          </a:xfrm>
          <a:prstGeom prst="ellipse">
            <a:avLst/>
          </a:prstGeom>
          <a:solidFill>
            <a:srgbClr val="0F8841"/>
          </a:solidFill>
          <a:ln/>
        </p:spPr>
      </p:sp>
      <p:sp>
        <p:nvSpPr>
          <p:cNvPr id="7" name="Text 4"/>
          <p:cNvSpPr txBox="1"/>
          <p:nvPr/>
        </p:nvSpPr>
        <p:spPr>
          <a:xfrm>
            <a:off x="822960" y="1965960"/>
            <a:ext cx="548640" cy="54864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a:t>
            </a:r>
            <a:endParaRPr lang="en-US" sz="1700" dirty="0"/>
          </a:p>
        </p:txBody>
      </p:sp>
      <p:sp>
        <p:nvSpPr>
          <p:cNvPr id="8" name="Text 5"/>
          <p:cNvSpPr txBox="1"/>
          <p:nvPr/>
        </p:nvSpPr>
        <p:spPr>
          <a:xfrm>
            <a:off x="1508760" y="1965960"/>
            <a:ext cx="4206240" cy="548640"/>
          </a:xfrm>
          <a:prstGeom prst="rect">
            <a:avLst/>
          </a:prstGeom>
          <a:noFill/>
          <a:ln/>
        </p:spPr>
        <p:txBody>
          <a:bodyPr wrap="square" lIns="0" tIns="0" rIns="0" bIns="0" rtlCol="0" anchor="ctr"/>
          <a:lstStyle/>
          <a:p>
            <a:pPr indent="0" marL="0">
              <a:buNone/>
            </a:pPr>
            <a:r>
              <a:rPr lang="en-US" sz="1700" b="1" dirty="0">
                <a:solidFill>
                  <a:srgbClr val="084F26"/>
                </a:solidFill>
                <a:latin typeface="Cambria" pitchFamily="34" charset="0"/>
                <a:ea typeface="Cambria" pitchFamily="34" charset="-122"/>
                <a:cs typeface="Cambria" pitchFamily="34" charset="-120"/>
              </a:rPr>
              <a:t>Proporcionalidad y descuentos</a:t>
            </a:r>
            <a:endParaRPr lang="en-US" sz="1700" dirty="0"/>
          </a:p>
        </p:txBody>
      </p:sp>
      <p:sp>
        <p:nvSpPr>
          <p:cNvPr id="9" name="Text 6"/>
          <p:cNvSpPr txBox="1"/>
          <p:nvPr/>
        </p:nvSpPr>
        <p:spPr>
          <a:xfrm>
            <a:off x="822960" y="2651760"/>
            <a:ext cx="4846320" cy="2194560"/>
          </a:xfrm>
          <a:prstGeom prst="rect">
            <a:avLst/>
          </a:prstGeom>
          <a:noFill/>
          <a:ln/>
        </p:spPr>
        <p:txBody>
          <a:bodyPr wrap="square" lIns="0" tIns="0" rIns="0" bIns="0" rtlCol="0" anchor="t"/>
          <a:lstStyle/>
          <a:p>
            <a:pPr marL="342900" indent="-342900">
              <a:lnSpc>
                <a:spcPts val="1800"/>
              </a:lnSpc>
              <a:spcAft>
                <a:spcPts val="1100"/>
              </a:spcAft>
              <a:buSzPct val="100000"/>
              <a:buChar char="•"/>
            </a:pPr>
            <a:r>
              <a:rPr lang="en-US" sz="1300" dirty="0">
                <a:solidFill>
                  <a:srgbClr val="23302A"/>
                </a:solidFill>
                <a:latin typeface="Calibri" pitchFamily="34" charset="0"/>
                <a:ea typeface="Calibri" pitchFamily="34" charset="-122"/>
                <a:cs typeface="Calibri" pitchFamily="34" charset="-120"/>
              </a:rPr>
              <a:t>El proyecto regula el principio de proporcionalidad entre prestación del servicio y remuneración.</a:t>
            </a:r>
            <a:endParaRPr lang="en-US" sz="1300" dirty="0"/>
          </a:p>
          <a:p>
            <a:pPr marL="342900" indent="-342900">
              <a:lnSpc>
                <a:spcPts val="1800"/>
              </a:lnSpc>
              <a:spcAft>
                <a:spcPts val="1100"/>
              </a:spcAft>
              <a:buSzPct val="100000"/>
              <a:buChar char="•"/>
            </a:pPr>
            <a:r>
              <a:rPr lang="en-US" sz="1300" dirty="0">
                <a:solidFill>
                  <a:srgbClr val="23302A"/>
                </a:solidFill>
                <a:latin typeface="Calibri" pitchFamily="34" charset="0"/>
                <a:ea typeface="Calibri" pitchFamily="34" charset="-122"/>
                <a:cs typeface="Calibri" pitchFamily="34" charset="-120"/>
              </a:rPr>
              <a:t>En la práctica: descuento automático de los días no laborados por cese de actividades.</a:t>
            </a:r>
            <a:endParaRPr lang="en-US" sz="1300" dirty="0"/>
          </a:p>
          <a:p>
            <a:pPr marL="342900" indent="-342900">
              <a:lnSpc>
                <a:spcPts val="1800"/>
              </a:lnSpc>
              <a:spcAft>
                <a:spcPts val="1100"/>
              </a:spcAft>
              <a:buSzPct val="100000"/>
              <a:buChar char="•"/>
            </a:pPr>
            <a:r>
              <a:rPr lang="en-US" sz="1300" dirty="0">
                <a:solidFill>
                  <a:srgbClr val="23302A"/>
                </a:solidFill>
                <a:latin typeface="Calibri" pitchFamily="34" charset="0"/>
                <a:ea typeface="Calibri" pitchFamily="34" charset="-122"/>
                <a:cs typeface="Calibri" pitchFamily="34" charset="-120"/>
              </a:rPr>
              <a:t>Desaparece la figura de la reposición de clases, que hoy permite acordar la recuperación del calendario.</a:t>
            </a:r>
            <a:endParaRPr lang="en-US" sz="1300" dirty="0"/>
          </a:p>
        </p:txBody>
      </p:sp>
      <p:sp>
        <p:nvSpPr>
          <p:cNvPr id="10" name="Shape 7"/>
          <p:cNvSpPr/>
          <p:nvPr/>
        </p:nvSpPr>
        <p:spPr>
          <a:xfrm>
            <a:off x="6172200" y="1737360"/>
            <a:ext cx="5486400" cy="3246120"/>
          </a:xfrm>
          <a:prstGeom prst="roundRect">
            <a:avLst>
              <a:gd name="adj" fmla="val 2817"/>
            </a:avLst>
          </a:prstGeom>
          <a:solidFill>
            <a:srgbClr val="FBF1DF"/>
          </a:solidFill>
          <a:ln/>
        </p:spPr>
      </p:sp>
      <p:sp>
        <p:nvSpPr>
          <p:cNvPr id="11" name="Shape 8"/>
          <p:cNvSpPr/>
          <p:nvPr/>
        </p:nvSpPr>
        <p:spPr>
          <a:xfrm>
            <a:off x="6492240" y="1965960"/>
            <a:ext cx="548640" cy="548640"/>
          </a:xfrm>
          <a:prstGeom prst="ellipse">
            <a:avLst/>
          </a:prstGeom>
          <a:solidFill>
            <a:srgbClr val="C8811A"/>
          </a:solidFill>
          <a:ln/>
        </p:spPr>
      </p:sp>
      <p:sp>
        <p:nvSpPr>
          <p:cNvPr id="12" name="Text 9"/>
          <p:cNvSpPr txBox="1"/>
          <p:nvPr/>
        </p:nvSpPr>
        <p:spPr>
          <a:xfrm>
            <a:off x="6492240" y="1965960"/>
            <a:ext cx="548640" cy="54864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a:t>
            </a:r>
            <a:endParaRPr lang="en-US" sz="1700" dirty="0"/>
          </a:p>
        </p:txBody>
      </p:sp>
      <p:sp>
        <p:nvSpPr>
          <p:cNvPr id="13" name="Text 10"/>
          <p:cNvSpPr txBox="1"/>
          <p:nvPr/>
        </p:nvSpPr>
        <p:spPr>
          <a:xfrm>
            <a:off x="7178040" y="1965960"/>
            <a:ext cx="4206240" cy="548640"/>
          </a:xfrm>
          <a:prstGeom prst="rect">
            <a:avLst/>
          </a:prstGeom>
          <a:noFill/>
          <a:ln/>
        </p:spPr>
        <p:txBody>
          <a:bodyPr wrap="square" lIns="0" tIns="0" rIns="0" bIns="0" rtlCol="0" anchor="ctr"/>
          <a:lstStyle/>
          <a:p>
            <a:pPr indent="0" marL="0">
              <a:buNone/>
            </a:pPr>
            <a:r>
              <a:rPr lang="en-US" sz="1700" b="1" dirty="0">
                <a:solidFill>
                  <a:srgbClr val="7A4E0C"/>
                </a:solidFill>
                <a:latin typeface="Cambria" pitchFamily="34" charset="0"/>
                <a:ea typeface="Cambria" pitchFamily="34" charset="-122"/>
                <a:cs typeface="Cambria" pitchFamily="34" charset="-120"/>
              </a:rPr>
              <a:t>Abandono e inasistencia colectiva</a:t>
            </a:r>
            <a:endParaRPr lang="en-US" sz="1700" dirty="0"/>
          </a:p>
        </p:txBody>
      </p:sp>
      <p:sp>
        <p:nvSpPr>
          <p:cNvPr id="14" name="Text 11"/>
          <p:cNvSpPr txBox="1"/>
          <p:nvPr/>
        </p:nvSpPr>
        <p:spPr>
          <a:xfrm>
            <a:off x="6492240" y="2651760"/>
            <a:ext cx="4846320" cy="2194560"/>
          </a:xfrm>
          <a:prstGeom prst="rect">
            <a:avLst/>
          </a:prstGeom>
          <a:noFill/>
          <a:ln/>
        </p:spPr>
        <p:txBody>
          <a:bodyPr wrap="square" lIns="0" tIns="0" rIns="0" bIns="0" rtlCol="0" anchor="t"/>
          <a:lstStyle/>
          <a:p>
            <a:pPr marL="342900" indent="-342900">
              <a:lnSpc>
                <a:spcPts val="1800"/>
              </a:lnSpc>
              <a:spcAft>
                <a:spcPts val="1100"/>
              </a:spcAft>
              <a:buSzPct val="100000"/>
              <a:buChar char="•"/>
            </a:pPr>
            <a:r>
              <a:rPr lang="en-US" sz="1300" dirty="0">
                <a:solidFill>
                  <a:srgbClr val="7A4E0C"/>
                </a:solidFill>
                <a:latin typeface="Calibri" pitchFamily="34" charset="0"/>
                <a:ea typeface="Calibri" pitchFamily="34" charset="-122"/>
                <a:cs typeface="Calibri" pitchFamily="34" charset="-120"/>
              </a:rPr>
              <a:t>Crea un régimen de abandono del cargo e inasistencia colectiva para educadores oficiales.</a:t>
            </a:r>
            <a:endParaRPr lang="en-US" sz="1300" dirty="0"/>
          </a:p>
          <a:p>
            <a:pPr marL="342900" indent="-342900">
              <a:lnSpc>
                <a:spcPts val="1800"/>
              </a:lnSpc>
              <a:spcAft>
                <a:spcPts val="1100"/>
              </a:spcAft>
              <a:buSzPct val="100000"/>
              <a:buChar char="•"/>
            </a:pPr>
            <a:r>
              <a:rPr lang="en-US" sz="1300" dirty="0">
                <a:solidFill>
                  <a:srgbClr val="7A4E0C"/>
                </a:solidFill>
                <a:latin typeface="Calibri" pitchFamily="34" charset="0"/>
                <a:ea typeface="Calibri" pitchFamily="34" charset="-122"/>
                <a:cs typeface="Calibri" pitchFamily="34" charset="-120"/>
              </a:rPr>
              <a:t>Riesgo sindical: convertir la participación en una jornada de protesta en una falta disciplinaria individual.</a:t>
            </a:r>
            <a:endParaRPr lang="en-US" sz="1300" dirty="0"/>
          </a:p>
          <a:p>
            <a:pPr marL="342900" indent="-342900">
              <a:lnSpc>
                <a:spcPts val="1800"/>
              </a:lnSpc>
              <a:spcAft>
                <a:spcPts val="1100"/>
              </a:spcAft>
              <a:buSzPct val="100000"/>
              <a:buChar char="•"/>
            </a:pPr>
            <a:r>
              <a:rPr lang="en-US" sz="1300" dirty="0">
                <a:solidFill>
                  <a:srgbClr val="7A4E0C"/>
                </a:solidFill>
                <a:latin typeface="Calibri" pitchFamily="34" charset="0"/>
                <a:ea typeface="Calibri" pitchFamily="34" charset="-122"/>
                <a:cs typeface="Calibri" pitchFamily="34" charset="-120"/>
              </a:rPr>
              <a:t>Puede producir un efecto disuasorio sobre el ejercicio legítimo de la protesta y la libertad sindical.</a:t>
            </a:r>
            <a:endParaRPr lang="en-US" sz="1300" dirty="0"/>
          </a:p>
        </p:txBody>
      </p:sp>
      <p:sp>
        <p:nvSpPr>
          <p:cNvPr id="15" name="Text 12"/>
          <p:cNvSpPr txBox="1"/>
          <p:nvPr/>
        </p:nvSpPr>
        <p:spPr>
          <a:xfrm>
            <a:off x="502920" y="5257800"/>
            <a:ext cx="11155680" cy="384048"/>
          </a:xfrm>
          <a:prstGeom prst="rect">
            <a:avLst/>
          </a:prstGeom>
          <a:noFill/>
          <a:ln/>
        </p:spPr>
        <p:txBody>
          <a:bodyPr wrap="square" lIns="0" tIns="0" rIns="0" bIns="0" rtlCol="0" anchor="ctr"/>
          <a:lstStyle/>
          <a:p>
            <a:pPr indent="0" marL="0">
              <a:buNone/>
            </a:pPr>
            <a:r>
              <a:rPr lang="en-US" sz="1350" b="1" i="1" dirty="0">
                <a:solidFill>
                  <a:srgbClr val="084F26"/>
                </a:solidFill>
                <a:latin typeface="Calibri" pitchFamily="34" charset="0"/>
                <a:ea typeface="Calibri" pitchFamily="34" charset="-122"/>
                <a:cs typeface="Calibri" pitchFamily="34" charset="-120"/>
              </a:rPr>
              <a:t>Los cuatro cambios operan juntos: restringen la huelga, aumentan el control sobre el desempeño, encarecen la protesta y la vuelven sancionable.</a:t>
            </a:r>
            <a:endParaRPr lang="en-US" sz="1350" dirty="0"/>
          </a:p>
        </p:txBody>
      </p:sp>
      <p:sp>
        <p:nvSpPr>
          <p:cNvPr id="16" name="Text 13"/>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7" name="Text 14"/>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5 · LECTURA SINDICAL</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Qué está en juego para el magisterio</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1874520"/>
          </a:xfrm>
          <a:prstGeom prst="roundRect">
            <a:avLst>
              <a:gd name="adj" fmla="val 4878"/>
            </a:avLst>
          </a:prstGeom>
          <a:solidFill>
            <a:srgbClr val="084F26"/>
          </a:solidFill>
          <a:ln/>
        </p:spPr>
      </p:sp>
      <p:sp>
        <p:nvSpPr>
          <p:cNvPr id="6" name="Text 3"/>
          <p:cNvSpPr txBox="1"/>
          <p:nvPr/>
        </p:nvSpPr>
        <p:spPr>
          <a:xfrm>
            <a:off x="822960" y="1965960"/>
            <a:ext cx="484632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Libertad sindical</a:t>
            </a:r>
            <a:endParaRPr lang="en-US" sz="1800" dirty="0"/>
          </a:p>
        </p:txBody>
      </p:sp>
      <p:sp>
        <p:nvSpPr>
          <p:cNvPr id="7" name="Text 4"/>
          <p:cNvSpPr txBox="1"/>
          <p:nvPr/>
        </p:nvSpPr>
        <p:spPr>
          <a:xfrm>
            <a:off x="822960" y="2395728"/>
            <a:ext cx="4846320" cy="1051560"/>
          </a:xfrm>
          <a:prstGeom prst="rect">
            <a:avLst/>
          </a:prstGeom>
          <a:noFill/>
          <a:ln/>
        </p:spPr>
        <p:txBody>
          <a:bodyPr wrap="square" lIns="0" tIns="0" rIns="0" bIns="0" rtlCol="0" anchor="t"/>
          <a:lstStyle/>
          <a:p>
            <a:pPr indent="0" marL="0">
              <a:lnSpc>
                <a:spcPts val="1800"/>
              </a:lnSpc>
              <a:buNone/>
            </a:pPr>
            <a:r>
              <a:rPr lang="en-US" sz="1300" dirty="0">
                <a:solidFill>
                  <a:srgbClr val="C3E0CE"/>
                </a:solidFill>
                <a:latin typeface="Calibri" pitchFamily="34" charset="0"/>
                <a:ea typeface="Calibri" pitchFamily="34" charset="-122"/>
                <a:cs typeface="Calibri" pitchFamily="34" charset="-120"/>
              </a:rPr>
              <a:t>El derecho de huelga es el instrumento histórico de negociación del magisterio. Restringirlo desequilibra la relación con el Estado empleador.</a:t>
            </a:r>
            <a:endParaRPr lang="en-US" sz="1300" dirty="0"/>
          </a:p>
        </p:txBody>
      </p:sp>
      <p:sp>
        <p:nvSpPr>
          <p:cNvPr id="8" name="Shape 5"/>
          <p:cNvSpPr/>
          <p:nvPr/>
        </p:nvSpPr>
        <p:spPr>
          <a:xfrm>
            <a:off x="6172200" y="1737360"/>
            <a:ext cx="5486400" cy="1874520"/>
          </a:xfrm>
          <a:prstGeom prst="roundRect">
            <a:avLst>
              <a:gd name="adj" fmla="val 4878"/>
            </a:avLst>
          </a:prstGeom>
          <a:solidFill>
            <a:srgbClr val="E6F2EA"/>
          </a:solidFill>
          <a:ln/>
        </p:spPr>
      </p:sp>
      <p:sp>
        <p:nvSpPr>
          <p:cNvPr id="9" name="Text 6"/>
          <p:cNvSpPr txBox="1"/>
          <p:nvPr/>
        </p:nvSpPr>
        <p:spPr>
          <a:xfrm>
            <a:off x="6492240" y="1965960"/>
            <a:ext cx="4846320" cy="365760"/>
          </a:xfrm>
          <a:prstGeom prst="rect">
            <a:avLst/>
          </a:prstGeom>
          <a:noFill/>
          <a:ln/>
        </p:spPr>
        <p:txBody>
          <a:bodyPr wrap="square" lIns="0" tIns="0" rIns="0" bIns="0" rtlCol="0" anchor="ctr"/>
          <a:lstStyle/>
          <a:p>
            <a:pPr indent="0" marL="0">
              <a:buNone/>
            </a:pPr>
            <a:r>
              <a:rPr lang="en-US" sz="1800" b="1" dirty="0">
                <a:solidFill>
                  <a:srgbClr val="084F26"/>
                </a:solidFill>
                <a:latin typeface="Cambria" pitchFamily="34" charset="0"/>
                <a:ea typeface="Cambria" pitchFamily="34" charset="-122"/>
                <a:cs typeface="Cambria" pitchFamily="34" charset="-120"/>
              </a:rPr>
              <a:t>Estabilidad laboral</a:t>
            </a:r>
            <a:endParaRPr lang="en-US" sz="1800" dirty="0"/>
          </a:p>
        </p:txBody>
      </p:sp>
      <p:sp>
        <p:nvSpPr>
          <p:cNvPr id="10" name="Text 7"/>
          <p:cNvSpPr txBox="1"/>
          <p:nvPr/>
        </p:nvSpPr>
        <p:spPr>
          <a:xfrm>
            <a:off x="6492240" y="2395728"/>
            <a:ext cx="4846320" cy="1051560"/>
          </a:xfrm>
          <a:prstGeom prst="rect">
            <a:avLst/>
          </a:prstGeom>
          <a:noFill/>
          <a:ln/>
        </p:spPr>
        <p:txBody>
          <a:bodyPr wrap="square" lIns="0" tIns="0" rIns="0" bIns="0" rtlCol="0" anchor="t"/>
          <a:lstStyle/>
          <a:p>
            <a:pPr indent="0" marL="0">
              <a:lnSpc>
                <a:spcPts val="1800"/>
              </a:lnSpc>
              <a:buNone/>
            </a:pPr>
            <a:r>
              <a:rPr lang="en-US" sz="1300" dirty="0">
                <a:solidFill>
                  <a:srgbClr val="23302A"/>
                </a:solidFill>
                <a:latin typeface="Calibri" pitchFamily="34" charset="0"/>
                <a:ea typeface="Calibri" pitchFamily="34" charset="-122"/>
                <a:cs typeface="Calibri" pitchFamily="34" charset="-120"/>
              </a:rPr>
              <a:t>Una evaluación con efectos de permanencia, atada a resultados estandarizados, introduce inseguridad en la carrera docente.</a:t>
            </a:r>
            <a:endParaRPr lang="en-US" sz="1300" dirty="0"/>
          </a:p>
        </p:txBody>
      </p:sp>
      <p:sp>
        <p:nvSpPr>
          <p:cNvPr id="11" name="Shape 8"/>
          <p:cNvSpPr/>
          <p:nvPr/>
        </p:nvSpPr>
        <p:spPr>
          <a:xfrm>
            <a:off x="502920" y="3794760"/>
            <a:ext cx="5486400" cy="1874520"/>
          </a:xfrm>
          <a:prstGeom prst="roundRect">
            <a:avLst>
              <a:gd name="adj" fmla="val 4878"/>
            </a:avLst>
          </a:prstGeom>
          <a:solidFill>
            <a:srgbClr val="E6F2EA"/>
          </a:solidFill>
          <a:ln/>
        </p:spPr>
      </p:sp>
      <p:sp>
        <p:nvSpPr>
          <p:cNvPr id="12" name="Text 9"/>
          <p:cNvSpPr txBox="1"/>
          <p:nvPr/>
        </p:nvSpPr>
        <p:spPr>
          <a:xfrm>
            <a:off x="822960" y="4023360"/>
            <a:ext cx="4846320" cy="365760"/>
          </a:xfrm>
          <a:prstGeom prst="rect">
            <a:avLst/>
          </a:prstGeom>
          <a:noFill/>
          <a:ln/>
        </p:spPr>
        <p:txBody>
          <a:bodyPr wrap="square" lIns="0" tIns="0" rIns="0" bIns="0" rtlCol="0" anchor="ctr"/>
          <a:lstStyle/>
          <a:p>
            <a:pPr indent="0" marL="0">
              <a:buNone/>
            </a:pPr>
            <a:r>
              <a:rPr lang="en-US" sz="1800" b="1" dirty="0">
                <a:solidFill>
                  <a:srgbClr val="084F26"/>
                </a:solidFill>
                <a:latin typeface="Cambria" pitchFamily="34" charset="0"/>
                <a:ea typeface="Cambria" pitchFamily="34" charset="-122"/>
                <a:cs typeface="Cambria" pitchFamily="34" charset="-120"/>
              </a:rPr>
              <a:t>Calidad educativa</a:t>
            </a:r>
            <a:endParaRPr lang="en-US" sz="1800" dirty="0"/>
          </a:p>
        </p:txBody>
      </p:sp>
      <p:sp>
        <p:nvSpPr>
          <p:cNvPr id="13" name="Text 10"/>
          <p:cNvSpPr txBox="1"/>
          <p:nvPr/>
        </p:nvSpPr>
        <p:spPr>
          <a:xfrm>
            <a:off x="822960" y="4453128"/>
            <a:ext cx="4846320" cy="1051560"/>
          </a:xfrm>
          <a:prstGeom prst="rect">
            <a:avLst/>
          </a:prstGeom>
          <a:noFill/>
          <a:ln/>
        </p:spPr>
        <p:txBody>
          <a:bodyPr wrap="square" lIns="0" tIns="0" rIns="0" bIns="0" rtlCol="0" anchor="t"/>
          <a:lstStyle/>
          <a:p>
            <a:pPr indent="0" marL="0">
              <a:lnSpc>
                <a:spcPts val="1800"/>
              </a:lnSpc>
              <a:buNone/>
            </a:pPr>
            <a:r>
              <a:rPr lang="en-US" sz="1300" dirty="0">
                <a:solidFill>
                  <a:srgbClr val="23302A"/>
                </a:solidFill>
                <a:latin typeface="Calibri" pitchFamily="34" charset="0"/>
                <a:ea typeface="Calibri" pitchFamily="34" charset="-122"/>
                <a:cs typeface="Calibri" pitchFamily="34" charset="-120"/>
              </a:rPr>
              <a:t>La calidad no depende solo del maestro: depende de financiación, infraestructura, alimentación escolar, bienestar y número de estudiantes por aula.</a:t>
            </a:r>
            <a:endParaRPr lang="en-US" sz="1300" dirty="0"/>
          </a:p>
        </p:txBody>
      </p:sp>
      <p:sp>
        <p:nvSpPr>
          <p:cNvPr id="14" name="Shape 11"/>
          <p:cNvSpPr/>
          <p:nvPr/>
        </p:nvSpPr>
        <p:spPr>
          <a:xfrm>
            <a:off x="6172200" y="3794760"/>
            <a:ext cx="5486400" cy="1874520"/>
          </a:xfrm>
          <a:prstGeom prst="roundRect">
            <a:avLst>
              <a:gd name="adj" fmla="val 4878"/>
            </a:avLst>
          </a:prstGeom>
          <a:solidFill>
            <a:srgbClr val="084F26"/>
          </a:solidFill>
          <a:ln/>
        </p:spPr>
      </p:sp>
      <p:sp>
        <p:nvSpPr>
          <p:cNvPr id="15" name="Text 12"/>
          <p:cNvSpPr txBox="1"/>
          <p:nvPr/>
        </p:nvSpPr>
        <p:spPr>
          <a:xfrm>
            <a:off x="6492240" y="4023360"/>
            <a:ext cx="484632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Derechos de la niñez</a:t>
            </a:r>
            <a:endParaRPr lang="en-US" sz="1800" dirty="0"/>
          </a:p>
        </p:txBody>
      </p:sp>
      <p:sp>
        <p:nvSpPr>
          <p:cNvPr id="16" name="Text 13"/>
          <p:cNvSpPr txBox="1"/>
          <p:nvPr/>
        </p:nvSpPr>
        <p:spPr>
          <a:xfrm>
            <a:off x="6492240" y="4453128"/>
            <a:ext cx="4846320" cy="1051560"/>
          </a:xfrm>
          <a:prstGeom prst="rect">
            <a:avLst/>
          </a:prstGeom>
          <a:noFill/>
          <a:ln/>
        </p:spPr>
        <p:txBody>
          <a:bodyPr wrap="square" lIns="0" tIns="0" rIns="0" bIns="0" rtlCol="0" anchor="t"/>
          <a:lstStyle/>
          <a:p>
            <a:pPr indent="0" marL="0">
              <a:lnSpc>
                <a:spcPts val="1800"/>
              </a:lnSpc>
              <a:buNone/>
            </a:pPr>
            <a:r>
              <a:rPr lang="en-US" sz="1300" dirty="0">
                <a:solidFill>
                  <a:srgbClr val="C3E0CE"/>
                </a:solidFill>
                <a:latin typeface="Calibri" pitchFamily="34" charset="0"/>
                <a:ea typeface="Calibri" pitchFamily="34" charset="-122"/>
                <a:cs typeface="Calibri" pitchFamily="34" charset="-120"/>
              </a:rPr>
              <a:t>Compartimos plenamente que la niñez tiene derecho a la continuidad del servicio. La discusión es cómo se garantiza: con inversión y diálogo, o con prohibición y sanción.</a:t>
            </a:r>
            <a:endParaRPr lang="en-US" sz="1300" dirty="0"/>
          </a:p>
        </p:txBody>
      </p:sp>
      <p:sp>
        <p:nvSpPr>
          <p:cNvPr id="17" name="Text 14"/>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8" name="Text 15"/>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PUNTO 5 · PLAN DE TRABAJO</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Tareas de la Secretaría de Formación</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83080"/>
            <a:ext cx="11155680" cy="804672"/>
          </a:xfrm>
          <a:prstGeom prst="roundRect">
            <a:avLst>
              <a:gd name="adj" fmla="val 7955"/>
            </a:avLst>
          </a:prstGeom>
          <a:solidFill>
            <a:srgbClr val="E6F2EA"/>
          </a:solidFill>
          <a:ln/>
        </p:spPr>
      </p:sp>
      <p:sp>
        <p:nvSpPr>
          <p:cNvPr id="6" name="Text 3"/>
          <p:cNvSpPr txBox="1"/>
          <p:nvPr/>
        </p:nvSpPr>
        <p:spPr>
          <a:xfrm>
            <a:off x="713232" y="1783080"/>
            <a:ext cx="685800" cy="804672"/>
          </a:xfrm>
          <a:prstGeom prst="rect">
            <a:avLst/>
          </a:prstGeom>
          <a:noFill/>
          <a:ln/>
        </p:spPr>
        <p:txBody>
          <a:bodyPr wrap="square" lIns="0" tIns="0" rIns="0" bIns="0" rtlCol="0" anchor="ctr"/>
          <a:lstStyle/>
          <a:p>
            <a:pPr indent="0" marL="0">
              <a:buNone/>
            </a:pPr>
            <a:r>
              <a:rPr lang="en-US" sz="2400" b="1" dirty="0">
                <a:solidFill>
                  <a:srgbClr val="0F8841"/>
                </a:solidFill>
                <a:latin typeface="Cambria" pitchFamily="34" charset="0"/>
                <a:ea typeface="Cambria" pitchFamily="34" charset="-122"/>
                <a:cs typeface="Cambria" pitchFamily="34" charset="-120"/>
              </a:rPr>
              <a:t>01</a:t>
            </a:r>
            <a:endParaRPr lang="en-US" sz="2400" dirty="0"/>
          </a:p>
        </p:txBody>
      </p:sp>
      <p:sp>
        <p:nvSpPr>
          <p:cNvPr id="7" name="Text 4"/>
          <p:cNvSpPr txBox="1"/>
          <p:nvPr/>
        </p:nvSpPr>
        <p:spPr>
          <a:xfrm>
            <a:off x="1481328" y="1892808"/>
            <a:ext cx="411480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Estudiar el texto radicado</a:t>
            </a:r>
            <a:endParaRPr lang="en-US" sz="1500" dirty="0"/>
          </a:p>
        </p:txBody>
      </p:sp>
      <p:sp>
        <p:nvSpPr>
          <p:cNvPr id="8" name="Text 5"/>
          <p:cNvSpPr txBox="1"/>
          <p:nvPr/>
        </p:nvSpPr>
        <p:spPr>
          <a:xfrm>
            <a:off x="1481328" y="2194560"/>
            <a:ext cx="987552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Descargar la Gaceta del Congreso No. 908 de 2026 y trabajar el articulado, no los titulares de prensa.</a:t>
            </a:r>
            <a:endParaRPr lang="en-US" sz="1250" dirty="0"/>
          </a:p>
        </p:txBody>
      </p:sp>
      <p:sp>
        <p:nvSpPr>
          <p:cNvPr id="9" name="Shape 6"/>
          <p:cNvSpPr/>
          <p:nvPr/>
        </p:nvSpPr>
        <p:spPr>
          <a:xfrm>
            <a:off x="502920" y="2697480"/>
            <a:ext cx="11155680" cy="804672"/>
          </a:xfrm>
          <a:prstGeom prst="roundRect">
            <a:avLst>
              <a:gd name="adj" fmla="val 7955"/>
            </a:avLst>
          </a:prstGeom>
          <a:solidFill>
            <a:srgbClr val="E6F2EA"/>
          </a:solidFill>
          <a:ln/>
        </p:spPr>
      </p:sp>
      <p:sp>
        <p:nvSpPr>
          <p:cNvPr id="10" name="Text 7"/>
          <p:cNvSpPr txBox="1"/>
          <p:nvPr/>
        </p:nvSpPr>
        <p:spPr>
          <a:xfrm>
            <a:off x="713232" y="2697480"/>
            <a:ext cx="685800" cy="804672"/>
          </a:xfrm>
          <a:prstGeom prst="rect">
            <a:avLst/>
          </a:prstGeom>
          <a:noFill/>
          <a:ln/>
        </p:spPr>
        <p:txBody>
          <a:bodyPr wrap="square" lIns="0" tIns="0" rIns="0" bIns="0" rtlCol="0" anchor="ctr"/>
          <a:lstStyle/>
          <a:p>
            <a:pPr indent="0" marL="0">
              <a:buNone/>
            </a:pPr>
            <a:r>
              <a:rPr lang="en-US" sz="2400" b="1" dirty="0">
                <a:solidFill>
                  <a:srgbClr val="0F8841"/>
                </a:solidFill>
                <a:latin typeface="Cambria" pitchFamily="34" charset="0"/>
                <a:ea typeface="Cambria" pitchFamily="34" charset="-122"/>
                <a:cs typeface="Cambria" pitchFamily="34" charset="-120"/>
              </a:rPr>
              <a:t>02</a:t>
            </a:r>
            <a:endParaRPr lang="en-US" sz="2400" dirty="0"/>
          </a:p>
        </p:txBody>
      </p:sp>
      <p:sp>
        <p:nvSpPr>
          <p:cNvPr id="11" name="Text 8"/>
          <p:cNvSpPr txBox="1"/>
          <p:nvPr/>
        </p:nvSpPr>
        <p:spPr>
          <a:xfrm>
            <a:off x="1481328" y="2807208"/>
            <a:ext cx="411480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Multiplicar esta formación</a:t>
            </a:r>
            <a:endParaRPr lang="en-US" sz="1500" dirty="0"/>
          </a:p>
        </p:txBody>
      </p:sp>
      <p:sp>
        <p:nvSpPr>
          <p:cNvPr id="12" name="Text 9"/>
          <p:cNvSpPr txBox="1"/>
          <p:nvPr/>
        </p:nvSpPr>
        <p:spPr>
          <a:xfrm>
            <a:off x="1481328" y="3108960"/>
            <a:ext cx="987552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Replicar la jornada en cada subdirectiva y en las asambleas de institución educativa.</a:t>
            </a:r>
            <a:endParaRPr lang="en-US" sz="1250" dirty="0"/>
          </a:p>
        </p:txBody>
      </p:sp>
      <p:sp>
        <p:nvSpPr>
          <p:cNvPr id="13" name="Shape 10"/>
          <p:cNvSpPr/>
          <p:nvPr/>
        </p:nvSpPr>
        <p:spPr>
          <a:xfrm>
            <a:off x="502920" y="3611880"/>
            <a:ext cx="11155680" cy="804672"/>
          </a:xfrm>
          <a:prstGeom prst="roundRect">
            <a:avLst>
              <a:gd name="adj" fmla="val 7955"/>
            </a:avLst>
          </a:prstGeom>
          <a:solidFill>
            <a:srgbClr val="E6F2EA"/>
          </a:solidFill>
          <a:ln/>
        </p:spPr>
      </p:sp>
      <p:sp>
        <p:nvSpPr>
          <p:cNvPr id="14" name="Text 11"/>
          <p:cNvSpPr txBox="1"/>
          <p:nvPr/>
        </p:nvSpPr>
        <p:spPr>
          <a:xfrm>
            <a:off x="713232" y="3611880"/>
            <a:ext cx="685800" cy="804672"/>
          </a:xfrm>
          <a:prstGeom prst="rect">
            <a:avLst/>
          </a:prstGeom>
          <a:noFill/>
          <a:ln/>
        </p:spPr>
        <p:txBody>
          <a:bodyPr wrap="square" lIns="0" tIns="0" rIns="0" bIns="0" rtlCol="0" anchor="ctr"/>
          <a:lstStyle/>
          <a:p>
            <a:pPr indent="0" marL="0">
              <a:buNone/>
            </a:pPr>
            <a:r>
              <a:rPr lang="en-US" sz="2400" b="1" dirty="0">
                <a:solidFill>
                  <a:srgbClr val="0F8841"/>
                </a:solidFill>
                <a:latin typeface="Cambria" pitchFamily="34" charset="0"/>
                <a:ea typeface="Cambria" pitchFamily="34" charset="-122"/>
                <a:cs typeface="Cambria" pitchFamily="34" charset="-120"/>
              </a:rPr>
              <a:t>03</a:t>
            </a:r>
            <a:endParaRPr lang="en-US" sz="2400" dirty="0"/>
          </a:p>
        </p:txBody>
      </p:sp>
      <p:sp>
        <p:nvSpPr>
          <p:cNvPr id="15" name="Text 12"/>
          <p:cNvSpPr txBox="1"/>
          <p:nvPr/>
        </p:nvSpPr>
        <p:spPr>
          <a:xfrm>
            <a:off x="1481328" y="3721608"/>
            <a:ext cx="411480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Construir el argumento jurídico</a:t>
            </a:r>
            <a:endParaRPr lang="en-US" sz="1500" dirty="0"/>
          </a:p>
        </p:txBody>
      </p:sp>
      <p:sp>
        <p:nvSpPr>
          <p:cNvPr id="16" name="Text 13"/>
          <p:cNvSpPr txBox="1"/>
          <p:nvPr/>
        </p:nvSpPr>
        <p:spPr>
          <a:xfrm>
            <a:off x="1481328" y="4023360"/>
            <a:ext cx="987552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Documentar jurisprudencia constitucional y doctrina de la OIT sobre servicios esenciales y libertad sindical.</a:t>
            </a:r>
            <a:endParaRPr lang="en-US" sz="1250" dirty="0"/>
          </a:p>
        </p:txBody>
      </p:sp>
      <p:sp>
        <p:nvSpPr>
          <p:cNvPr id="17" name="Shape 14"/>
          <p:cNvSpPr/>
          <p:nvPr/>
        </p:nvSpPr>
        <p:spPr>
          <a:xfrm>
            <a:off x="502920" y="4526280"/>
            <a:ext cx="11155680" cy="804672"/>
          </a:xfrm>
          <a:prstGeom prst="roundRect">
            <a:avLst>
              <a:gd name="adj" fmla="val 7955"/>
            </a:avLst>
          </a:prstGeom>
          <a:solidFill>
            <a:srgbClr val="E6F2EA"/>
          </a:solidFill>
          <a:ln/>
        </p:spPr>
      </p:sp>
      <p:sp>
        <p:nvSpPr>
          <p:cNvPr id="18" name="Text 15"/>
          <p:cNvSpPr txBox="1"/>
          <p:nvPr/>
        </p:nvSpPr>
        <p:spPr>
          <a:xfrm>
            <a:off x="713232" y="4526280"/>
            <a:ext cx="685800" cy="804672"/>
          </a:xfrm>
          <a:prstGeom prst="rect">
            <a:avLst/>
          </a:prstGeom>
          <a:noFill/>
          <a:ln/>
        </p:spPr>
        <p:txBody>
          <a:bodyPr wrap="square" lIns="0" tIns="0" rIns="0" bIns="0" rtlCol="0" anchor="ctr"/>
          <a:lstStyle/>
          <a:p>
            <a:pPr indent="0" marL="0">
              <a:buNone/>
            </a:pPr>
            <a:r>
              <a:rPr lang="en-US" sz="2400" b="1" dirty="0">
                <a:solidFill>
                  <a:srgbClr val="0F8841"/>
                </a:solidFill>
                <a:latin typeface="Cambria" pitchFamily="34" charset="0"/>
                <a:ea typeface="Cambria" pitchFamily="34" charset="-122"/>
                <a:cs typeface="Cambria" pitchFamily="34" charset="-120"/>
              </a:rPr>
              <a:t>04</a:t>
            </a:r>
            <a:endParaRPr lang="en-US" sz="2400" dirty="0"/>
          </a:p>
        </p:txBody>
      </p:sp>
      <p:sp>
        <p:nvSpPr>
          <p:cNvPr id="19" name="Text 16"/>
          <p:cNvSpPr txBox="1"/>
          <p:nvPr/>
        </p:nvSpPr>
        <p:spPr>
          <a:xfrm>
            <a:off x="1481328" y="4636008"/>
            <a:ext cx="411480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Incidir en el trámite</a:t>
            </a:r>
            <a:endParaRPr lang="en-US" sz="1500" dirty="0"/>
          </a:p>
        </p:txBody>
      </p:sp>
      <p:sp>
        <p:nvSpPr>
          <p:cNvPr id="20" name="Text 17"/>
          <p:cNvSpPr txBox="1"/>
          <p:nvPr/>
        </p:nvSpPr>
        <p:spPr>
          <a:xfrm>
            <a:off x="1481328" y="4937760"/>
            <a:ext cx="987552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Solicitar audiencia pública, entregar concepto técnico a la Comisión Sexta y dialogar con la ponencia.</a:t>
            </a:r>
            <a:endParaRPr lang="en-US" sz="1250" dirty="0"/>
          </a:p>
        </p:txBody>
      </p:sp>
      <p:sp>
        <p:nvSpPr>
          <p:cNvPr id="21" name="Shape 18"/>
          <p:cNvSpPr/>
          <p:nvPr/>
        </p:nvSpPr>
        <p:spPr>
          <a:xfrm>
            <a:off x="502920" y="5440680"/>
            <a:ext cx="11155680" cy="804672"/>
          </a:xfrm>
          <a:prstGeom prst="roundRect">
            <a:avLst>
              <a:gd name="adj" fmla="val 7955"/>
            </a:avLst>
          </a:prstGeom>
          <a:solidFill>
            <a:srgbClr val="E6F2EA"/>
          </a:solidFill>
          <a:ln/>
        </p:spPr>
      </p:sp>
      <p:sp>
        <p:nvSpPr>
          <p:cNvPr id="22" name="Text 19"/>
          <p:cNvSpPr txBox="1"/>
          <p:nvPr/>
        </p:nvSpPr>
        <p:spPr>
          <a:xfrm>
            <a:off x="713232" y="5440680"/>
            <a:ext cx="685800" cy="804672"/>
          </a:xfrm>
          <a:prstGeom prst="rect">
            <a:avLst/>
          </a:prstGeom>
          <a:noFill/>
          <a:ln/>
        </p:spPr>
        <p:txBody>
          <a:bodyPr wrap="square" lIns="0" tIns="0" rIns="0" bIns="0" rtlCol="0" anchor="ctr"/>
          <a:lstStyle/>
          <a:p>
            <a:pPr indent="0" marL="0">
              <a:buNone/>
            </a:pPr>
            <a:r>
              <a:rPr lang="en-US" sz="2400" b="1" dirty="0">
                <a:solidFill>
                  <a:srgbClr val="0F8841"/>
                </a:solidFill>
                <a:latin typeface="Cambria" pitchFamily="34" charset="0"/>
                <a:ea typeface="Cambria" pitchFamily="34" charset="-122"/>
                <a:cs typeface="Cambria" pitchFamily="34" charset="-120"/>
              </a:rPr>
              <a:t>05</a:t>
            </a:r>
            <a:endParaRPr lang="en-US" sz="2400" dirty="0"/>
          </a:p>
        </p:txBody>
      </p:sp>
      <p:sp>
        <p:nvSpPr>
          <p:cNvPr id="23" name="Text 20"/>
          <p:cNvSpPr txBox="1"/>
          <p:nvPr/>
        </p:nvSpPr>
        <p:spPr>
          <a:xfrm>
            <a:off x="1481328" y="5550408"/>
            <a:ext cx="4114800" cy="310896"/>
          </a:xfrm>
          <a:prstGeom prst="rect">
            <a:avLst/>
          </a:prstGeom>
          <a:noFill/>
          <a:ln/>
        </p:spPr>
        <p:txBody>
          <a:bodyPr wrap="square" lIns="0" tIns="0" rIns="0" bIns="0" rtlCol="0" anchor="ctr"/>
          <a:lstStyle/>
          <a:p>
            <a:pPr indent="0" marL="0">
              <a:buNone/>
            </a:pPr>
            <a:r>
              <a:rPr lang="en-US" sz="1500" b="1" dirty="0">
                <a:solidFill>
                  <a:srgbClr val="084F26"/>
                </a:solidFill>
                <a:latin typeface="Cambria" pitchFamily="34" charset="0"/>
                <a:ea typeface="Cambria" pitchFamily="34" charset="-122"/>
                <a:cs typeface="Cambria" pitchFamily="34" charset="-120"/>
              </a:rPr>
              <a:t>Articular con la comunidad educativa</a:t>
            </a:r>
            <a:endParaRPr lang="en-US" sz="1500" dirty="0"/>
          </a:p>
        </p:txBody>
      </p:sp>
      <p:sp>
        <p:nvSpPr>
          <p:cNvPr id="24" name="Text 21"/>
          <p:cNvSpPr txBox="1"/>
          <p:nvPr/>
        </p:nvSpPr>
        <p:spPr>
          <a:xfrm>
            <a:off x="1481328" y="5852160"/>
            <a:ext cx="9875520" cy="292608"/>
          </a:xfrm>
          <a:prstGeom prst="rect">
            <a:avLst/>
          </a:prstGeom>
          <a:noFill/>
          <a:ln/>
        </p:spPr>
        <p:txBody>
          <a:bodyPr wrap="square" lIns="0" tIns="0" rIns="0" bIns="0" rtlCol="0" anchor="ctr"/>
          <a:lstStyle/>
          <a:p>
            <a:pPr indent="0" marL="0">
              <a:buNone/>
            </a:pPr>
            <a:r>
              <a:rPr lang="en-US" sz="1250" dirty="0">
                <a:solidFill>
                  <a:srgbClr val="5C6B62"/>
                </a:solidFill>
                <a:latin typeface="Calibri" pitchFamily="34" charset="0"/>
                <a:ea typeface="Calibri" pitchFamily="34" charset="-122"/>
                <a:cs typeface="Calibri" pitchFamily="34" charset="-120"/>
              </a:rPr>
              <a:t>Vincular a familias, estudiantes y rectores: la defensa de la escuela pública no es solo del magisterio.</a:t>
            </a:r>
            <a:endParaRPr lang="en-US" sz="1250" dirty="0"/>
          </a:p>
        </p:txBody>
      </p:sp>
      <p:sp>
        <p:nvSpPr>
          <p:cNvPr id="25" name="Text 22"/>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26" name="Text 23"/>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02920" y="411480"/>
            <a:ext cx="8686800" cy="256032"/>
          </a:xfrm>
          <a:prstGeom prst="rect">
            <a:avLst/>
          </a:prstGeom>
          <a:noFill/>
          <a:ln/>
        </p:spPr>
        <p:txBody>
          <a:bodyPr wrap="square" lIns="0" tIns="0" rIns="0" bIns="0" rtlCol="0" anchor="ctr"/>
          <a:lstStyle/>
          <a:p>
            <a:pPr indent="0" marL="0">
              <a:buNone/>
            </a:pPr>
            <a:r>
              <a:rPr lang="en-US" sz="1100" b="1" spc="200" kern="0" dirty="0">
                <a:solidFill>
                  <a:srgbClr val="0F8841"/>
                </a:solidFill>
                <a:latin typeface="Calibri" pitchFamily="34" charset="0"/>
                <a:ea typeface="Calibri" pitchFamily="34" charset="-122"/>
                <a:cs typeface="Calibri" pitchFamily="34" charset="-120"/>
              </a:rPr>
              <a:t>SOPORTE DOCUMENTAL</a:t>
            </a:r>
            <a:endParaRPr lang="en-US" sz="1100" dirty="0"/>
          </a:p>
        </p:txBody>
      </p:sp>
      <p:sp>
        <p:nvSpPr>
          <p:cNvPr id="3" name="Text 1"/>
          <p:cNvSpPr txBox="1"/>
          <p:nvPr/>
        </p:nvSpPr>
        <p:spPr>
          <a:xfrm>
            <a:off x="502920" y="713232"/>
            <a:ext cx="9692640" cy="777240"/>
          </a:xfrm>
          <a:prstGeom prst="rect">
            <a:avLst/>
          </a:prstGeom>
          <a:noFill/>
          <a:ln/>
        </p:spPr>
        <p:txBody>
          <a:bodyPr wrap="square" lIns="0" tIns="0" rIns="0" bIns="0" rtlCol="0" anchor="t"/>
          <a:lstStyle/>
          <a:p>
            <a:pPr indent="0" marL="0">
              <a:buNone/>
            </a:pPr>
            <a:r>
              <a:rPr lang="en-US" sz="3200" b="1" dirty="0">
                <a:solidFill>
                  <a:srgbClr val="084F26"/>
                </a:solidFill>
                <a:latin typeface="Cambria" pitchFamily="34" charset="0"/>
                <a:ea typeface="Cambria" pitchFamily="34" charset="-122"/>
                <a:cs typeface="Cambria" pitchFamily="34" charset="-120"/>
              </a:rPr>
              <a:t>Fuentes y referencias</a:t>
            </a:r>
            <a:endParaRPr lang="en-US" sz="3200" dirty="0"/>
          </a:p>
        </p:txBody>
      </p:sp>
      <p:pic>
        <p:nvPicPr>
          <p:cNvPr id="4" name="Image 0" descr="logo_color.png">    </p:cNvPr>
          <p:cNvPicPr>
            <a:picLocks noChangeAspect="1"/>
          </p:cNvPicPr>
          <p:nvPr/>
        </p:nvPicPr>
        <p:blipFill>
          <a:blip r:embed="rId1"/>
          <a:stretch>
            <a:fillRect/>
          </a:stretch>
        </p:blipFill>
        <p:spPr>
          <a:xfrm>
            <a:off x="10469880" y="384048"/>
            <a:ext cx="1188720" cy="749808"/>
          </a:xfrm>
          <a:prstGeom prst="rect">
            <a:avLst/>
          </a:prstGeom>
        </p:spPr>
      </p:pic>
      <p:sp>
        <p:nvSpPr>
          <p:cNvPr id="5" name="Shape 2"/>
          <p:cNvSpPr/>
          <p:nvPr/>
        </p:nvSpPr>
        <p:spPr>
          <a:xfrm>
            <a:off x="502920" y="1737360"/>
            <a:ext cx="5486400" cy="2880360"/>
          </a:xfrm>
          <a:prstGeom prst="roundRect">
            <a:avLst>
              <a:gd name="adj" fmla="val 3175"/>
            </a:avLst>
          </a:prstGeom>
          <a:solidFill>
            <a:srgbClr val="E6F2EA"/>
          </a:solidFill>
          <a:ln/>
        </p:spPr>
      </p:sp>
      <p:sp>
        <p:nvSpPr>
          <p:cNvPr id="6" name="Text 3"/>
          <p:cNvSpPr txBox="1"/>
          <p:nvPr/>
        </p:nvSpPr>
        <p:spPr>
          <a:xfrm>
            <a:off x="822960" y="1965960"/>
            <a:ext cx="4846320" cy="292608"/>
          </a:xfrm>
          <a:prstGeom prst="rect">
            <a:avLst/>
          </a:prstGeom>
          <a:noFill/>
          <a:ln/>
        </p:spPr>
        <p:txBody>
          <a:bodyPr wrap="square" lIns="0" tIns="0" rIns="0" bIns="0" rtlCol="0" anchor="ctr"/>
          <a:lstStyle/>
          <a:p>
            <a:pPr indent="0" marL="0">
              <a:buNone/>
            </a:pPr>
            <a:r>
              <a:rPr lang="en-US" sz="1100" b="1" spc="150" kern="0" dirty="0">
                <a:solidFill>
                  <a:srgbClr val="0F8841"/>
                </a:solidFill>
                <a:latin typeface="Calibri" pitchFamily="34" charset="0"/>
                <a:ea typeface="Calibri" pitchFamily="34" charset="-122"/>
                <a:cs typeface="Calibri" pitchFamily="34" charset="-120"/>
              </a:rPr>
              <a:t>NORMATIVA</a:t>
            </a:r>
            <a:endParaRPr lang="en-US" sz="1100" dirty="0"/>
          </a:p>
        </p:txBody>
      </p:sp>
      <p:sp>
        <p:nvSpPr>
          <p:cNvPr id="7" name="Text 4"/>
          <p:cNvSpPr txBox="1"/>
          <p:nvPr/>
        </p:nvSpPr>
        <p:spPr>
          <a:xfrm>
            <a:off x="822960" y="2359152"/>
            <a:ext cx="4846320" cy="2103120"/>
          </a:xfrm>
          <a:prstGeom prst="rect">
            <a:avLst/>
          </a:prstGeom>
          <a:noFill/>
          <a:ln/>
        </p:spPr>
        <p:txBody>
          <a:bodyPr wrap="square" lIns="0" tIns="0" rIns="0" bIns="0" rtlCol="0" anchor="t"/>
          <a:lstStyle/>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Constitución Política de Colombia, 1991: arts. 11 a 41, 44, 56, 67 y 86.</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Código Sustantivo del Trabajo, art. 430.</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Decreto 2277 de 1979 — Estatuto Docente.</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Decreto 1278 de 2002 — Estatuto de Profesionalización Docente.</a:t>
            </a:r>
            <a:endParaRPr lang="en-US" sz="1200" dirty="0"/>
          </a:p>
        </p:txBody>
      </p:sp>
      <p:sp>
        <p:nvSpPr>
          <p:cNvPr id="8" name="Shape 5"/>
          <p:cNvSpPr/>
          <p:nvPr/>
        </p:nvSpPr>
        <p:spPr>
          <a:xfrm>
            <a:off x="6172200" y="1737360"/>
            <a:ext cx="5486400" cy="2880360"/>
          </a:xfrm>
          <a:prstGeom prst="roundRect">
            <a:avLst>
              <a:gd name="adj" fmla="val 3175"/>
            </a:avLst>
          </a:prstGeom>
          <a:solidFill>
            <a:srgbClr val="E6F2EA"/>
          </a:solidFill>
          <a:ln/>
        </p:spPr>
      </p:sp>
      <p:sp>
        <p:nvSpPr>
          <p:cNvPr id="9" name="Text 6"/>
          <p:cNvSpPr txBox="1"/>
          <p:nvPr/>
        </p:nvSpPr>
        <p:spPr>
          <a:xfrm>
            <a:off x="6492240" y="1965960"/>
            <a:ext cx="4846320" cy="292608"/>
          </a:xfrm>
          <a:prstGeom prst="rect">
            <a:avLst/>
          </a:prstGeom>
          <a:noFill/>
          <a:ln/>
        </p:spPr>
        <p:txBody>
          <a:bodyPr wrap="square" lIns="0" tIns="0" rIns="0" bIns="0" rtlCol="0" anchor="ctr"/>
          <a:lstStyle/>
          <a:p>
            <a:pPr indent="0" marL="0">
              <a:buNone/>
            </a:pPr>
            <a:r>
              <a:rPr lang="en-US" sz="1100" b="1" spc="150" kern="0" dirty="0">
                <a:solidFill>
                  <a:srgbClr val="0F8841"/>
                </a:solidFill>
                <a:latin typeface="Calibri" pitchFamily="34" charset="0"/>
                <a:ea typeface="Calibri" pitchFamily="34" charset="-122"/>
                <a:cs typeface="Calibri" pitchFamily="34" charset="-120"/>
              </a:rPr>
              <a:t>JURISPRUDENCIA Y TRÁMITE</a:t>
            </a:r>
            <a:endParaRPr lang="en-US" sz="1100" dirty="0"/>
          </a:p>
        </p:txBody>
      </p:sp>
      <p:sp>
        <p:nvSpPr>
          <p:cNvPr id="10" name="Text 7"/>
          <p:cNvSpPr txBox="1"/>
          <p:nvPr/>
        </p:nvSpPr>
        <p:spPr>
          <a:xfrm>
            <a:off x="6492240" y="2359152"/>
            <a:ext cx="4846320" cy="2103120"/>
          </a:xfrm>
          <a:prstGeom prst="rect">
            <a:avLst/>
          </a:prstGeom>
          <a:noFill/>
          <a:ln/>
        </p:spPr>
        <p:txBody>
          <a:bodyPr wrap="square" lIns="0" tIns="0" rIns="0" bIns="0" rtlCol="0" anchor="t"/>
          <a:lstStyle/>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Corte Constitucional: T-02 de 1992, T-743 de 2013, T-240 de 2018.</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Proyecto de Ley 074 de 2026 Cámara. Autor: H.R. Daniel Felipe Briceño Montes. Radicado el 22 de julio de 2026.</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Gaceta del Congreso No. 908 de 2026. Comisión Sexta Constitucional Permanente.</a:t>
            </a:r>
            <a:endParaRPr lang="en-US" sz="1200" dirty="0"/>
          </a:p>
          <a:p>
            <a:pPr marL="342900" indent="-342900">
              <a:lnSpc>
                <a:spcPts val="1700"/>
              </a:lnSpc>
              <a:spcAft>
                <a:spcPts val="1000"/>
              </a:spcAft>
              <a:buSzPct val="100000"/>
              <a:buChar char="•"/>
            </a:pPr>
            <a:r>
              <a:rPr lang="en-US" sz="1200" dirty="0">
                <a:solidFill>
                  <a:srgbClr val="23302A"/>
                </a:solidFill>
                <a:latin typeface="Calibri" pitchFamily="34" charset="0"/>
                <a:ea typeface="Calibri" pitchFamily="34" charset="-122"/>
                <a:cs typeface="Calibri" pitchFamily="34" charset="-120"/>
              </a:rPr>
              <a:t>Cuadro comparativo base elaborado por Edward Mena Sanclemente para SUTEV.</a:t>
            </a:r>
            <a:endParaRPr lang="en-US" sz="1200" dirty="0"/>
          </a:p>
        </p:txBody>
      </p:sp>
      <p:sp>
        <p:nvSpPr>
          <p:cNvPr id="11" name="Shape 8"/>
          <p:cNvSpPr/>
          <p:nvPr/>
        </p:nvSpPr>
        <p:spPr>
          <a:xfrm>
            <a:off x="502920" y="4937760"/>
            <a:ext cx="11155680" cy="777240"/>
          </a:xfrm>
          <a:prstGeom prst="roundRect">
            <a:avLst>
              <a:gd name="adj" fmla="val 9412"/>
            </a:avLst>
          </a:prstGeom>
          <a:solidFill>
            <a:srgbClr val="FBF1DF"/>
          </a:solidFill>
          <a:ln/>
        </p:spPr>
      </p:sp>
      <p:sp>
        <p:nvSpPr>
          <p:cNvPr id="12" name="Text 9"/>
          <p:cNvSpPr txBox="1"/>
          <p:nvPr/>
        </p:nvSpPr>
        <p:spPr>
          <a:xfrm>
            <a:off x="822960" y="4937760"/>
            <a:ext cx="10515600" cy="777240"/>
          </a:xfrm>
          <a:prstGeom prst="rect">
            <a:avLst/>
          </a:prstGeom>
          <a:noFill/>
          <a:ln/>
        </p:spPr>
        <p:txBody>
          <a:bodyPr wrap="square" lIns="0" tIns="0" rIns="0" bIns="0" rtlCol="0" anchor="ctr"/>
          <a:lstStyle/>
          <a:p>
            <a:pPr indent="0" marL="0">
              <a:buNone/>
            </a:pPr>
            <a:r>
              <a:rPr lang="en-US" sz="1250" i="1" dirty="0">
                <a:solidFill>
                  <a:srgbClr val="7A4E0C"/>
                </a:solidFill>
                <a:latin typeface="Calibri" pitchFamily="34" charset="0"/>
                <a:ea typeface="Calibri" pitchFamily="34" charset="-122"/>
                <a:cs typeface="Calibri" pitchFamily="34" charset="-120"/>
              </a:rPr>
              <a:t>Aviso: al 9 de septiembre de 2026 el PL 074 se encuentra en trámite en Comisión Sexta de Cámara. El texto puede modificarse durante el debate; verificar siempre la versión vigente en la Gaceta del Congreso.</a:t>
            </a:r>
            <a:endParaRPr lang="en-US" sz="1250" dirty="0"/>
          </a:p>
        </p:txBody>
      </p:sp>
      <p:sp>
        <p:nvSpPr>
          <p:cNvPr id="13" name="Text 10"/>
          <p:cNvSpPr txBox="1"/>
          <p:nvPr/>
        </p:nvSpPr>
        <p:spPr>
          <a:xfrm>
            <a:off x="502920" y="6382512"/>
            <a:ext cx="6858000" cy="274320"/>
          </a:xfrm>
          <a:prstGeom prst="rect">
            <a:avLst/>
          </a:prstGeom>
          <a:noFill/>
          <a:ln/>
        </p:spPr>
        <p:txBody>
          <a:bodyPr wrap="square" lIns="0" tIns="0" rIns="0" bIns="0" rtlCol="0" anchor="ctr"/>
          <a:lstStyle/>
          <a:p>
            <a:pPr indent="0" marL="0">
              <a:buNone/>
            </a:pPr>
            <a:r>
              <a:rPr lang="en-US" sz="950" dirty="0">
                <a:solidFill>
                  <a:srgbClr val="5C6B62"/>
                </a:solidFill>
                <a:latin typeface="Calibri" pitchFamily="34" charset="0"/>
                <a:ea typeface="Calibri" pitchFamily="34" charset="-122"/>
                <a:cs typeface="Calibri" pitchFamily="34" charset="-120"/>
              </a:rPr>
              <a:t>SUTEV  ·  Secretaría de Formación y Educación Sindical</a:t>
            </a:r>
            <a:endParaRPr lang="en-US" sz="950" dirty="0"/>
          </a:p>
        </p:txBody>
      </p:sp>
      <p:sp>
        <p:nvSpPr>
          <p:cNvPr id="14" name="Text 11"/>
          <p:cNvSpPr txBox="1"/>
          <p:nvPr/>
        </p:nvSpPr>
        <p:spPr>
          <a:xfrm>
            <a:off x="11201400" y="6382512"/>
            <a:ext cx="457200" cy="274320"/>
          </a:xfrm>
          <a:prstGeom prst="rect">
            <a:avLst/>
          </a:prstGeom>
          <a:noFill/>
          <a:ln/>
        </p:spPr>
        <p:txBody>
          <a:bodyPr wrap="square" lIns="0" tIns="0" rIns="0" bIns="0" rtlCol="0" anchor="ctr"/>
          <a:lstStyle/>
          <a:p>
            <a:pPr algn="r" indent="0" marL="0">
              <a:buNone/>
            </a:pPr>
            <a:r>
              <a:rPr lang="en-US" sz="1000" b="1" dirty="0">
                <a:solidFill>
                  <a:srgbClr val="0F8841"/>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84F26"/>
        </a:solidFill>
      </p:bgPr>
    </p:bg>
    <p:spTree>
      <p:nvGrpSpPr>
        <p:cNvPr id="1" name=""/>
        <p:cNvGrpSpPr/>
        <p:nvPr/>
      </p:nvGrpSpPr>
      <p:grpSpPr>
        <a:xfrm>
          <a:off x="0" y="0"/>
          <a:ext cx="0" cy="0"/>
          <a:chOff x="0" y="0"/>
          <a:chExt cx="0" cy="0"/>
        </a:xfrm>
      </p:grpSpPr>
      <p:sp>
        <p:nvSpPr>
          <p:cNvPr id="2" name="Shape 0"/>
          <p:cNvSpPr/>
          <p:nvPr/>
        </p:nvSpPr>
        <p:spPr>
          <a:xfrm>
            <a:off x="0" y="0"/>
            <a:ext cx="292608" cy="6858000"/>
          </a:xfrm>
          <a:prstGeom prst="rect">
            <a:avLst/>
          </a:prstGeom>
          <a:solidFill>
            <a:srgbClr val="0F8841"/>
          </a:solidFill>
          <a:ln/>
        </p:spPr>
      </p:sp>
      <p:pic>
        <p:nvPicPr>
          <p:cNvPr id="3" name="Image 0" descr="logo_white.png">    </p:cNvPr>
          <p:cNvPicPr>
            <a:picLocks noChangeAspect="1"/>
          </p:cNvPicPr>
          <p:nvPr/>
        </p:nvPicPr>
        <p:blipFill>
          <a:blip r:embed="rId1">
            <a:alphaModFix amt="88000"/>
          </a:blip>
          <a:stretch>
            <a:fillRect/>
          </a:stretch>
        </p:blipFill>
        <p:spPr>
          <a:xfrm>
            <a:off x="8595360" y="1051560"/>
            <a:ext cx="3017520" cy="1920240"/>
          </a:xfrm>
          <a:prstGeom prst="rect">
            <a:avLst/>
          </a:prstGeom>
        </p:spPr>
      </p:pic>
      <p:sp>
        <p:nvSpPr>
          <p:cNvPr id="4" name="Text 1"/>
          <p:cNvSpPr txBox="1"/>
          <p:nvPr/>
        </p:nvSpPr>
        <p:spPr>
          <a:xfrm>
            <a:off x="960120" y="1371600"/>
            <a:ext cx="7406640" cy="2103120"/>
          </a:xfrm>
          <a:prstGeom prst="rect">
            <a:avLst/>
          </a:prstGeom>
          <a:noFill/>
          <a:ln/>
        </p:spPr>
        <p:txBody>
          <a:bodyPr wrap="square" lIns="0" tIns="0" rIns="0" bIns="0" rtlCol="0" anchor="ctr"/>
          <a:lstStyle/>
          <a:p>
            <a:pPr indent="0" marL="0">
              <a:lnSpc>
                <a:spcPts val="4000"/>
              </a:lnSpc>
              <a:buNone/>
            </a:pPr>
            <a:r>
              <a:rPr lang="en-US" sz="3300" b="1" dirty="0">
                <a:solidFill>
                  <a:srgbClr val="FFFFFF"/>
                </a:solidFill>
                <a:latin typeface="Cambria" pitchFamily="34" charset="0"/>
                <a:ea typeface="Cambria" pitchFamily="34" charset="-122"/>
                <a:cs typeface="Cambria" pitchFamily="34" charset="-120"/>
              </a:rPr>
              <a:t>Defender las condiciones</a:t>
            </a:r>
            <a:endParaRPr lang="en-US" sz="3300" dirty="0"/>
          </a:p>
          <a:p>
            <a:pPr indent="0" marL="0">
              <a:lnSpc>
                <a:spcPts val="4000"/>
              </a:lnSpc>
              <a:buNone/>
            </a:pPr>
            <a:r>
              <a:rPr lang="en-US" sz="3300" b="1" dirty="0">
                <a:solidFill>
                  <a:srgbClr val="FFFFFF"/>
                </a:solidFill>
                <a:latin typeface="Cambria" pitchFamily="34" charset="0"/>
                <a:ea typeface="Cambria" pitchFamily="34" charset="-122"/>
                <a:cs typeface="Cambria" pitchFamily="34" charset="-120"/>
              </a:rPr>
              <a:t>del maestro es defender</a:t>
            </a:r>
            <a:endParaRPr lang="en-US" sz="3300" dirty="0"/>
          </a:p>
          <a:p>
            <a:pPr indent="0" marL="0">
              <a:lnSpc>
                <a:spcPts val="4000"/>
              </a:lnSpc>
              <a:buNone/>
            </a:pPr>
            <a:r>
              <a:rPr lang="en-US" sz="3300" b="1" dirty="0">
                <a:solidFill>
                  <a:srgbClr val="FFFFFF"/>
                </a:solidFill>
                <a:latin typeface="Cambria" pitchFamily="34" charset="0"/>
                <a:ea typeface="Cambria" pitchFamily="34" charset="-122"/>
                <a:cs typeface="Cambria" pitchFamily="34" charset="-120"/>
              </a:rPr>
              <a:t>el derecho a la educación.</a:t>
            </a:r>
            <a:endParaRPr lang="en-US" sz="3300" dirty="0"/>
          </a:p>
        </p:txBody>
      </p:sp>
      <p:sp>
        <p:nvSpPr>
          <p:cNvPr id="5" name="Text 2"/>
          <p:cNvSpPr txBox="1"/>
          <p:nvPr/>
        </p:nvSpPr>
        <p:spPr>
          <a:xfrm>
            <a:off x="960120" y="3611880"/>
            <a:ext cx="7406640" cy="411480"/>
          </a:xfrm>
          <a:prstGeom prst="rect">
            <a:avLst/>
          </a:prstGeom>
          <a:noFill/>
          <a:ln/>
        </p:spPr>
        <p:txBody>
          <a:bodyPr wrap="square" lIns="0" tIns="0" rIns="0" bIns="0" rtlCol="0" anchor="ctr"/>
          <a:lstStyle/>
          <a:p>
            <a:pPr indent="0" marL="0">
              <a:buNone/>
            </a:pPr>
            <a:r>
              <a:rPr lang="en-US" sz="1700" i="1" dirty="0">
                <a:solidFill>
                  <a:srgbClr val="C3E0CE"/>
                </a:solidFill>
                <a:latin typeface="Calibri" pitchFamily="34" charset="0"/>
                <a:ea typeface="Calibri" pitchFamily="34" charset="-122"/>
                <a:cs typeface="Calibri" pitchFamily="34" charset="-120"/>
              </a:rPr>
              <a:t>La escuela pública no se defiende sola.</a:t>
            </a:r>
            <a:endParaRPr lang="en-US" sz="1700" dirty="0"/>
          </a:p>
        </p:txBody>
      </p:sp>
      <p:sp>
        <p:nvSpPr>
          <p:cNvPr id="6" name="Shape 3"/>
          <p:cNvSpPr/>
          <p:nvPr/>
        </p:nvSpPr>
        <p:spPr>
          <a:xfrm>
            <a:off x="960120" y="4434840"/>
            <a:ext cx="54864" cy="1371600"/>
          </a:xfrm>
          <a:prstGeom prst="rect">
            <a:avLst/>
          </a:prstGeom>
          <a:solidFill>
            <a:srgbClr val="0F8841"/>
          </a:solidFill>
          <a:ln/>
        </p:spPr>
      </p:sp>
      <p:sp>
        <p:nvSpPr>
          <p:cNvPr id="7" name="Text 4"/>
          <p:cNvSpPr txBox="1"/>
          <p:nvPr/>
        </p:nvSpPr>
        <p:spPr>
          <a:xfrm>
            <a:off x="1188720" y="4434840"/>
            <a:ext cx="7315200" cy="1371600"/>
          </a:xfrm>
          <a:prstGeom prst="rect">
            <a:avLst/>
          </a:prstGeom>
          <a:noFill/>
          <a:ln/>
        </p:spPr>
        <p:txBody>
          <a:bodyPr wrap="square" lIns="0" tIns="0" rIns="0" bIns="0" rtlCol="0" anchor="t"/>
          <a:lstStyle/>
          <a:p>
            <a:pPr indent="0" marL="0">
              <a:lnSpc>
                <a:spcPts val="2100"/>
              </a:lnSpc>
              <a:buNone/>
            </a:pPr>
            <a:r>
              <a:rPr lang="en-US" sz="1900" b="1" dirty="0">
                <a:solidFill>
                  <a:srgbClr val="FFFFFF"/>
                </a:solidFill>
                <a:latin typeface="Cambria" pitchFamily="34" charset="0"/>
                <a:ea typeface="Cambria" pitchFamily="34" charset="-122"/>
                <a:cs typeface="Cambria" pitchFamily="34" charset="-120"/>
              </a:rPr>
              <a:t>Viviana Alvarado Castaño
</a:t>
            </a:r>
            <a:pPr indent="0" marL="0">
              <a:lnSpc>
                <a:spcPts val="2100"/>
              </a:lnSpc>
              <a:buNone/>
            </a:pPr>
            <a:r>
              <a:rPr lang="en-US" sz="1300" dirty="0">
                <a:solidFill>
                  <a:srgbClr val="C3E0CE"/>
                </a:solidFill>
                <a:latin typeface="Calibri" pitchFamily="34" charset="0"/>
                <a:ea typeface="Calibri" pitchFamily="34" charset="-122"/>
                <a:cs typeface="Calibri" pitchFamily="34" charset="-120"/>
              </a:rPr>
              <a:t>Lideresa social y sindical
</a:t>
            </a:r>
            <a:pPr indent="0" marL="0">
              <a:lnSpc>
                <a:spcPts val="2100"/>
              </a:lnSpc>
              <a:buNone/>
            </a:pPr>
            <a:r>
              <a:rPr lang="en-US" sz="1300" dirty="0">
                <a:solidFill>
                  <a:srgbClr val="C3E0CE"/>
                </a:solidFill>
                <a:latin typeface="Calibri" pitchFamily="34" charset="0"/>
                <a:ea typeface="Calibri" pitchFamily="34" charset="-122"/>
                <a:cs typeface="Calibri" pitchFamily="34" charset="-120"/>
              </a:rPr>
              <a:t>Tesorera · Secretaria de Formación y Educación Sindical — SUTEV</a:t>
            </a:r>
            <a:endParaRPr lang="en-US" sz="1900" dirty="0"/>
          </a:p>
        </p:txBody>
      </p:sp>
      <p:sp>
        <p:nvSpPr>
          <p:cNvPr id="8" name="Text 5"/>
          <p:cNvSpPr txBox="1"/>
          <p:nvPr/>
        </p:nvSpPr>
        <p:spPr>
          <a:xfrm>
            <a:off x="960120" y="5989320"/>
            <a:ext cx="5486400" cy="320040"/>
          </a:xfrm>
          <a:prstGeom prst="rect">
            <a:avLst/>
          </a:prstGeom>
          <a:noFill/>
          <a:ln/>
        </p:spPr>
        <p:txBody>
          <a:bodyPr wrap="square" lIns="0" tIns="0" rIns="0" bIns="0" rtlCol="0" anchor="ctr"/>
          <a:lstStyle/>
          <a:p>
            <a:pPr indent="0" marL="0">
              <a:buNone/>
            </a:pPr>
            <a:r>
              <a:rPr lang="en-US" sz="1200" dirty="0">
                <a:solidFill>
                  <a:srgbClr val="C3E0CE"/>
                </a:solidFill>
                <a:latin typeface="Calibri" pitchFamily="34" charset="0"/>
                <a:ea typeface="Calibri" pitchFamily="34" charset="-122"/>
                <a:cs typeface="Calibri" pitchFamily="34" charset="-120"/>
              </a:rPr>
              <a:t>Gracias por su participación</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2026-09-09T19:40:25Z</dcterms:created>
  <dcterms:modified xsi:type="dcterms:W3CDTF">2026-09-09T19:40:25Z</dcterms:modified>
</cp:coreProperties>
</file>